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55" r:id="rId1"/>
  </p:sldMasterIdLst>
  <p:sldIdLst>
    <p:sldId id="256" r:id="rId2"/>
    <p:sldId id="299" r:id="rId3"/>
    <p:sldId id="301" r:id="rId4"/>
    <p:sldId id="300" r:id="rId5"/>
    <p:sldId id="323" r:id="rId6"/>
    <p:sldId id="261" r:id="rId7"/>
    <p:sldId id="262" r:id="rId8"/>
    <p:sldId id="324" r:id="rId9"/>
    <p:sldId id="303" r:id="rId10"/>
    <p:sldId id="305" r:id="rId11"/>
    <p:sldId id="309" r:id="rId12"/>
    <p:sldId id="267" r:id="rId13"/>
    <p:sldId id="268" r:id="rId14"/>
    <p:sldId id="310" r:id="rId15"/>
    <p:sldId id="325" r:id="rId16"/>
    <p:sldId id="311" r:id="rId17"/>
    <p:sldId id="312" r:id="rId18"/>
    <p:sldId id="313" r:id="rId19"/>
    <p:sldId id="314" r:id="rId20"/>
    <p:sldId id="327" r:id="rId21"/>
    <p:sldId id="328" r:id="rId22"/>
    <p:sldId id="330" r:id="rId23"/>
    <p:sldId id="315" r:id="rId24"/>
    <p:sldId id="316" r:id="rId25"/>
    <p:sldId id="326" r:id="rId26"/>
    <p:sldId id="317" r:id="rId27"/>
    <p:sldId id="296" r:id="rId28"/>
    <p:sldId id="329" r:id="rId29"/>
    <p:sldId id="297" r:id="rId30"/>
    <p:sldId id="318" r:id="rId31"/>
    <p:sldId id="319" r:id="rId32"/>
    <p:sldId id="322" r:id="rId3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5228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0798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2146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67085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3681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4141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74490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2010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7895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02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6564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5859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6555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4663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12/23/2024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9497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12/23/2024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99691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1BE4249-C0D0-4B06-8692-E8BB871AF643}" type="datetimeFigureOut">
              <a:rPr lang="en-US" smtClean="0"/>
              <a:t>12/23/2024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4433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160EA64-D806-43AC-9DF2-F8C432F32B4C}" type="datetimeFigureOut">
              <a:rPr lang="en-US" smtClean="0"/>
              <a:pPr/>
              <a:t>12/23/2024</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5355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32">
              <a:schemeClr val="bg2">
                <a:tint val="97000"/>
                <a:hueMod val="92000"/>
                <a:satMod val="169000"/>
                <a:lumMod val="3000"/>
                <a:lumOff val="97000"/>
              </a:schemeClr>
            </a:gs>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160EA64-D806-43AC-9DF2-F8C432F32B4C}" type="datetimeFigureOut">
              <a:rPr lang="en-US" smtClean="0"/>
              <a:pPr/>
              <a:t>12/23/2024</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86738368"/>
      </p:ext>
    </p:extLst>
  </p:cSld>
  <p:clrMap bg1="dk1" tx1="lt1" bg2="dk2" tx2="lt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793999" y="1912620"/>
            <a:ext cx="4545307" cy="3726180"/>
          </a:xfrm>
          <a:prstGeom prst="rect">
            <a:avLst/>
          </a:prstGeom>
        </p:spPr>
      </p:pic>
      <p:sp>
        <p:nvSpPr>
          <p:cNvPr id="4" name="Прямоугольник 3"/>
          <p:cNvSpPr/>
          <p:nvPr/>
        </p:nvSpPr>
        <p:spPr>
          <a:xfrm>
            <a:off x="2154936" y="262128"/>
            <a:ext cx="6471828" cy="1143000"/>
          </a:xfrm>
          <a:prstGeom prst="rect">
            <a:avLst/>
          </a:prstGeom>
        </p:spPr>
        <p:txBody>
          <a:bodyPr lIns="0" tIns="0" rIns="0" bIns="0">
            <a:noAutofit/>
          </a:bodyPr>
          <a:lstStyle/>
          <a:p>
            <a:pPr indent="-787400" algn="ctr">
              <a:lnSpc>
                <a:spcPts val="2160"/>
              </a:lnSpc>
              <a:spcAft>
                <a:spcPts val="1750"/>
              </a:spcAft>
            </a:pPr>
            <a:r>
              <a:rPr lang="ru" b="1" dirty="0">
                <a:solidFill>
                  <a:srgbClr val="02205F"/>
                </a:solidFill>
                <a:latin typeface="Trebuchet MS"/>
                <a:ea typeface="Segoe UI Symbol" panose="020B0502040204020203" pitchFamily="34" charset="0"/>
              </a:rPr>
              <a:t>У</a:t>
            </a:r>
            <a:r>
              <a:rPr lang="ru" sz="1800" b="1" dirty="0" smtClean="0">
                <a:solidFill>
                  <a:srgbClr val="02205F"/>
                </a:solidFill>
                <a:latin typeface="Trebuchet MS"/>
                <a:ea typeface="Segoe UI Symbol" panose="020B0502040204020203" pitchFamily="34" charset="0"/>
              </a:rPr>
              <a:t>чреждение </a:t>
            </a:r>
            <a:r>
              <a:rPr lang="ru" sz="1800" b="1" dirty="0">
                <a:solidFill>
                  <a:srgbClr val="02205F"/>
                </a:solidFill>
                <a:latin typeface="Trebuchet MS"/>
                <a:ea typeface="Segoe UI Symbol" panose="020B0502040204020203" pitchFamily="34" charset="0"/>
              </a:rPr>
              <a:t>образованя </a:t>
            </a:r>
            <a:br>
              <a:rPr lang="ru" sz="1800" b="1" dirty="0">
                <a:solidFill>
                  <a:srgbClr val="02205F"/>
                </a:solidFill>
                <a:latin typeface="Trebuchet MS"/>
                <a:ea typeface="Segoe UI Symbol" panose="020B0502040204020203" pitchFamily="34" charset="0"/>
              </a:rPr>
            </a:br>
            <a:r>
              <a:rPr lang="zh-CN" sz="1800" b="1" dirty="0" smtClean="0">
                <a:solidFill>
                  <a:srgbClr val="02205F"/>
                </a:solidFill>
                <a:latin typeface="Segoe UI Symbol" panose="020B0502040204020203" pitchFamily="34" charset="0"/>
                <a:ea typeface="Trebuchet MS"/>
              </a:rPr>
              <a:t>«</a:t>
            </a:r>
            <a:r>
              <a:rPr lang="ru-RU" altLang="zh-CN" b="1" dirty="0" smtClean="0">
                <a:solidFill>
                  <a:srgbClr val="02205F"/>
                </a:solidFill>
                <a:latin typeface="Trebuchet MS"/>
                <a:ea typeface="Segoe UI Symbol" panose="020B0502040204020203" pitchFamily="34" charset="0"/>
              </a:rPr>
              <a:t>Могилевская государственная гимназия-колледж искусств имени Евгения Глебова</a:t>
            </a:r>
            <a:r>
              <a:rPr lang="ru" sz="1800" b="1" dirty="0" smtClean="0">
                <a:solidFill>
                  <a:srgbClr val="02205F"/>
                </a:solidFill>
                <a:latin typeface="Trebuchet MS"/>
                <a:ea typeface="Segoe UI Symbol" panose="020B0502040204020203" pitchFamily="34" charset="0"/>
              </a:rPr>
              <a:t>»</a:t>
            </a:r>
            <a:endParaRPr lang="ru" sz="1800" b="1" dirty="0">
              <a:solidFill>
                <a:srgbClr val="02205F"/>
              </a:solidFill>
              <a:latin typeface="Trebuchet MS"/>
              <a:ea typeface="Segoe UI Symbol" panose="020B0502040204020203" pitchFamily="34" charset="0"/>
            </a:endParaRPr>
          </a:p>
          <a:p>
            <a:pPr indent="0" algn="just">
              <a:lnSpc>
                <a:spcPts val="4220"/>
              </a:lnSpc>
              <a:spcAft>
                <a:spcPts val="10220"/>
              </a:spcAft>
            </a:pPr>
            <a:r>
              <a:rPr lang="ru" sz="3500" b="1" dirty="0">
                <a:solidFill>
                  <a:srgbClr val="0070C0"/>
                </a:solidFill>
                <a:latin typeface="Tahoma"/>
              </a:rPr>
              <a:t>ПЕДАГОГИЧЕСКИЙ СОВЕТ</a:t>
            </a:r>
          </a:p>
        </p:txBody>
      </p:sp>
      <p:sp>
        <p:nvSpPr>
          <p:cNvPr id="5" name="Прямоугольник 4"/>
          <p:cNvSpPr/>
          <p:nvPr/>
        </p:nvSpPr>
        <p:spPr>
          <a:xfrm>
            <a:off x="4315968" y="3553968"/>
            <a:ext cx="164592" cy="164592"/>
          </a:xfrm>
          <a:prstGeom prst="rect">
            <a:avLst/>
          </a:prstGeom>
        </p:spPr>
        <p:txBody>
          <a:bodyPr wrap="none" lIns="0" tIns="0" rIns="0" bIns="0">
            <a:noAutofit/>
          </a:bodyPr>
          <a:lstStyle/>
          <a:p>
            <a:pPr indent="0">
              <a:lnSpc>
                <a:spcPts val="1970"/>
              </a:lnSpc>
              <a:spcBef>
                <a:spcPts val="10220"/>
              </a:spcBef>
            </a:pPr>
            <a:r>
              <a:rPr lang="ru" sz="1700">
                <a:solidFill>
                  <a:srgbClr val="85C232"/>
                </a:solidFill>
                <a:latin typeface="Trebuchet MS"/>
              </a:rPr>
              <a:t>©</a:t>
            </a:r>
          </a:p>
        </p:txBody>
      </p:sp>
      <p:sp>
        <p:nvSpPr>
          <p:cNvPr id="6" name="Прямоугольник 5"/>
          <p:cNvSpPr/>
          <p:nvPr/>
        </p:nvSpPr>
        <p:spPr>
          <a:xfrm>
            <a:off x="4053840" y="3779520"/>
            <a:ext cx="109728" cy="109728"/>
          </a:xfrm>
          <a:prstGeom prst="rect">
            <a:avLst/>
          </a:prstGeom>
        </p:spPr>
        <p:txBody>
          <a:bodyPr wrap="none" lIns="0" tIns="0" rIns="0" bIns="0">
            <a:noAutofit/>
          </a:bodyPr>
          <a:lstStyle/>
          <a:p>
            <a:pPr indent="0">
              <a:lnSpc>
                <a:spcPts val="1100"/>
              </a:lnSpc>
            </a:pPr>
            <a:r>
              <a:rPr lang="ru" sz="950">
                <a:solidFill>
                  <a:srgbClr val="85C232"/>
                </a:solidFill>
                <a:latin typeface="Trebuchet MS"/>
              </a:rPr>
              <a:t>о</a:t>
            </a:r>
          </a:p>
        </p:txBody>
      </p:sp>
      <p:sp>
        <p:nvSpPr>
          <p:cNvPr id="7" name="Прямоугольник 6"/>
          <p:cNvSpPr/>
          <p:nvPr/>
        </p:nvSpPr>
        <p:spPr>
          <a:xfrm>
            <a:off x="482600" y="5756148"/>
            <a:ext cx="6195568" cy="858012"/>
          </a:xfrm>
          <a:prstGeom prst="rect">
            <a:avLst/>
          </a:prstGeom>
        </p:spPr>
        <p:txBody>
          <a:bodyPr lIns="0" tIns="0" rIns="0" bIns="0">
            <a:noAutofit/>
          </a:bodyPr>
          <a:lstStyle/>
          <a:p>
            <a:pPr indent="0">
              <a:lnSpc>
                <a:spcPts val="2160"/>
              </a:lnSpc>
            </a:pPr>
            <a:r>
              <a:rPr lang="ru"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Морозова Ия Владимировна</a:t>
            </a:r>
            <a:r>
              <a:rPr lang="ru" sz="1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endParaRPr lang="ru" sz="1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indent="0">
              <a:lnSpc>
                <a:spcPts val="2160"/>
              </a:lnSpc>
            </a:pPr>
            <a:r>
              <a:rPr lang="ru" sz="1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заместитель директора по учебной </a:t>
            </a:r>
            <a:r>
              <a:rPr lang="ru" sz="1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работе </a:t>
            </a:r>
          </a:p>
          <a:p>
            <a:pPr indent="0" algn="ctr">
              <a:lnSpc>
                <a:spcPts val="2160"/>
              </a:lnSpc>
            </a:pPr>
            <a:r>
              <a:rPr lang="ru" sz="18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декабрь 2024</a:t>
            </a:r>
            <a:endParaRPr lang="ru" sz="18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 Понимаете ли Вы, что такое функциональная грамотность и зачем её формировать? 2. Для формирования какого вида функциональной грамотности имеет возможности преподаваемый Вами предмет? 3. Знаете ли Вы, какого типа задания способствуют формированию функциональной грамотности обучающихся (читательской, математической, естественнонаучной)? 4. Способствует ли содержание и методический аппарат учебника по предмету, который Вы преподаёте, формированию функциональной грамотности (ч">
            <a:extLst>
              <a:ext uri="{FF2B5EF4-FFF2-40B4-BE49-F238E27FC236}">
                <a16:creationId xmlns:a16="http://schemas.microsoft.com/office/drawing/2014/main" id="{C7410F36-EE24-1A14-B5E8-B234E63B6C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700" y="304801"/>
            <a:ext cx="1996398" cy="19176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490787-43C8-43C9-4BB5-91A6295E0481}"/>
              </a:ext>
            </a:extLst>
          </p:cNvPr>
          <p:cNvSpPr txBox="1"/>
          <p:nvPr/>
        </p:nvSpPr>
        <p:spPr>
          <a:xfrm>
            <a:off x="75540" y="2416610"/>
            <a:ext cx="8629606" cy="4216539"/>
          </a:xfrm>
          <a:prstGeom prst="rect">
            <a:avLst/>
          </a:prstGeom>
          <a:noFill/>
        </p:spPr>
        <p:txBody>
          <a:bodyPr wrap="square">
            <a:spAutoFit/>
          </a:bodyPr>
          <a:lstStyle/>
          <a:p>
            <a:pPr lvl="0" algn="just"/>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1.</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 Понимаете </a:t>
            </a:r>
            <a:r>
              <a:rPr lang="ru-RU" sz="1600" dirty="0">
                <a:solidFill>
                  <a:schemeClr val="accent1">
                    <a:lumMod val="50000"/>
                  </a:schemeClr>
                </a:solidFill>
                <a:latin typeface="Times New Roman" panose="02020603050405020304" pitchFamily="18" charset="0"/>
                <a:cs typeface="Times New Roman" panose="02020603050405020304" pitchFamily="18" charset="0"/>
              </a:rPr>
              <a:t>ли Вы, что такое функциональная грамотность и зачем её формировать у учащихся?</a:t>
            </a:r>
          </a:p>
          <a:p>
            <a:pPr lvl="0" algn="just"/>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2.</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 Для </a:t>
            </a:r>
            <a:r>
              <a:rPr lang="ru-RU" sz="1600" dirty="0">
                <a:solidFill>
                  <a:schemeClr val="accent1">
                    <a:lumMod val="50000"/>
                  </a:schemeClr>
                </a:solidFill>
                <a:latin typeface="Times New Roman" panose="02020603050405020304" pitchFamily="18" charset="0"/>
                <a:cs typeface="Times New Roman" panose="02020603050405020304" pitchFamily="18" charset="0"/>
              </a:rPr>
              <a:t>формирования какого вида функциональной грамотности имеет возможности преподаваемый Вами предмет?</a:t>
            </a:r>
          </a:p>
          <a:p>
            <a:pPr lvl="0" algn="just"/>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3. </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Знаете </a:t>
            </a:r>
            <a:r>
              <a:rPr lang="ru-RU" sz="1600" dirty="0">
                <a:solidFill>
                  <a:schemeClr val="accent1">
                    <a:lumMod val="50000"/>
                  </a:schemeClr>
                </a:solidFill>
                <a:latin typeface="Times New Roman" panose="02020603050405020304" pitchFamily="18" charset="0"/>
                <a:cs typeface="Times New Roman" panose="02020603050405020304" pitchFamily="18" charset="0"/>
              </a:rPr>
              <a:t>ли Вы, какого типа задания способствуют формированию функциональной грамотности обучающихся (читательской, математической, естественнонаучной, финансовой…)?</a:t>
            </a:r>
          </a:p>
          <a:p>
            <a:pPr lvl="0" algn="just"/>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4.</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 Способствует </a:t>
            </a:r>
            <a:r>
              <a:rPr lang="ru-RU" sz="1600" dirty="0">
                <a:solidFill>
                  <a:schemeClr val="accent1">
                    <a:lumMod val="50000"/>
                  </a:schemeClr>
                </a:solidFill>
                <a:latin typeface="Times New Roman" panose="02020603050405020304" pitchFamily="18" charset="0"/>
                <a:cs typeface="Times New Roman" panose="02020603050405020304" pitchFamily="18" charset="0"/>
              </a:rPr>
              <a:t>ли содержание и методический аппарат учебника по предмету, который Вы преподаёте, формированию функциональной грамотности (читательской, математической, естественнонаучной, финансовой…)?</a:t>
            </a:r>
          </a:p>
          <a:p>
            <a:pPr lvl="0" algn="just"/>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5.</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 Понимаете </a:t>
            </a:r>
            <a:r>
              <a:rPr lang="ru-RU" sz="1600" dirty="0">
                <a:solidFill>
                  <a:schemeClr val="accent1">
                    <a:lumMod val="50000"/>
                  </a:schemeClr>
                </a:solidFill>
                <a:latin typeface="Times New Roman" panose="02020603050405020304" pitchFamily="18" charset="0"/>
                <a:cs typeface="Times New Roman" panose="02020603050405020304" pitchFamily="18" charset="0"/>
              </a:rPr>
              <a:t>ли Вы, какие приёмы и способы работы, современные педагогические технологии позволяют осуществлять работу по формированию функциональной грамотности учащихся?</a:t>
            </a:r>
          </a:p>
          <a:p>
            <a:pPr lvl="0" algn="just"/>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6.</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 Испытываете </a:t>
            </a:r>
            <a:r>
              <a:rPr lang="ru-RU" sz="1600" dirty="0">
                <a:solidFill>
                  <a:schemeClr val="accent1">
                    <a:lumMod val="50000"/>
                  </a:schemeClr>
                </a:solidFill>
                <a:latin typeface="Times New Roman" panose="02020603050405020304" pitchFamily="18" charset="0"/>
                <a:cs typeface="Times New Roman" panose="02020603050405020304" pitchFamily="18" charset="0"/>
              </a:rPr>
              <a:t>ли Вы затруднения в вопросах формирования функциональной грамотности учащихся?</a:t>
            </a:r>
          </a:p>
          <a:p>
            <a:pPr lvl="0" algn="just"/>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7. </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Укажите</a:t>
            </a:r>
            <a:r>
              <a:rPr lang="ru-RU" sz="1600" dirty="0">
                <a:solidFill>
                  <a:schemeClr val="accent1">
                    <a:lumMod val="50000"/>
                  </a:schemeClr>
                </a:solidFill>
                <a:latin typeface="Times New Roman" panose="02020603050405020304" pitchFamily="18" charset="0"/>
                <a:cs typeface="Times New Roman" panose="02020603050405020304" pitchFamily="18" charset="0"/>
              </a:rPr>
              <a:t>, какие формы методического сопровождения Вы бы предпочли (семинары, мастер-классы и др.)</a:t>
            </a:r>
          </a:p>
          <a:p>
            <a:pPr marL="342900" lvl="0" indent="-342900" algn="just">
              <a:buFont typeface="+mj-lt"/>
              <a:buAutoNum type="arabicPeriod"/>
            </a:pPr>
            <a:endParaRPr lang="ru-RU" sz="1200" kern="1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B7A1C536-5E9B-36A0-3BA3-C8079658F1F7}"/>
              </a:ext>
            </a:extLst>
          </p:cNvPr>
          <p:cNvSpPr/>
          <p:nvPr/>
        </p:nvSpPr>
        <p:spPr>
          <a:xfrm>
            <a:off x="762077" y="67598"/>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2" name="Прямоугольник 1">
            <a:extLst>
              <a:ext uri="{FF2B5EF4-FFF2-40B4-BE49-F238E27FC236}">
                <a16:creationId xmlns:a16="http://schemas.microsoft.com/office/drawing/2014/main" id="{92D97C1D-030C-E61A-C81B-199A56EF1C68}"/>
              </a:ext>
              <a:ext uri="{C183D7F6-B498-43B3-948B-1728B52AA6E4}">
                <adec:decorative xmlns="" xmlns:adec="http://schemas.microsoft.com/office/drawing/2017/decorative" val="1"/>
              </a:ext>
            </a:extLst>
          </p:cNvPr>
          <p:cNvSpPr/>
          <p:nvPr/>
        </p:nvSpPr>
        <p:spPr>
          <a:xfrm>
            <a:off x="514395" y="304801"/>
            <a:ext cx="5381221" cy="1477202"/>
          </a:xfrm>
          <a:prstGeom prst="rect">
            <a:avLst/>
          </a:prstGeom>
        </p:spPr>
        <p:txBody>
          <a:bodyPr lIns="0" tIns="0" rIns="0" bIns="0">
            <a:noAutofit/>
          </a:bodyPr>
          <a:lstStyle/>
          <a:p>
            <a:pPr indent="-787400" algn="ctr"/>
            <a:r>
              <a:rPr lang="ru-RU" sz="2000" b="1" dirty="0">
                <a:solidFill>
                  <a:schemeClr val="accent1">
                    <a:lumMod val="50000"/>
                  </a:schemeClr>
                </a:solidFill>
                <a:latin typeface="Segoe UI Semibold" panose="020B0702040204020203" pitchFamily="34" charset="0"/>
              </a:rPr>
              <a:t>Анкета для определения профессиональных затруднений педагогов при формировании функциональной грамотности обучающихся</a:t>
            </a:r>
            <a:endParaRPr lang="ru" sz="2000" b="1" dirty="0">
              <a:solidFill>
                <a:schemeClr val="accent1">
                  <a:lumMod val="50000"/>
                </a:schemeClr>
              </a:solidFill>
              <a:latin typeface="Segoe UI Semibold" panose="020B0702040204020203" pitchFamily="34" charset="0"/>
            </a:endParaRPr>
          </a:p>
        </p:txBody>
      </p:sp>
      <p:sp>
        <p:nvSpPr>
          <p:cNvPr id="3" name="Прямоугольник 2">
            <a:extLst>
              <a:ext uri="{FF2B5EF4-FFF2-40B4-BE49-F238E27FC236}">
                <a16:creationId xmlns:a16="http://schemas.microsoft.com/office/drawing/2014/main" id="{2AAE079D-B4CF-2E19-1A76-EECF8B6AE150}"/>
              </a:ext>
              <a:ext uri="{C183D7F6-B498-43B3-948B-1728B52AA6E4}">
                <adec:decorative xmlns="" xmlns:adec="http://schemas.microsoft.com/office/drawing/2017/decorative" val="1"/>
              </a:ext>
            </a:extLst>
          </p:cNvPr>
          <p:cNvSpPr/>
          <p:nvPr/>
        </p:nvSpPr>
        <p:spPr>
          <a:xfrm>
            <a:off x="0" y="2715492"/>
            <a:ext cx="8629605" cy="2980472"/>
          </a:xfrm>
          <a:prstGeom prst="rect">
            <a:avLst/>
          </a:prstGeom>
        </p:spPr>
        <p:txBody>
          <a:bodyPr lIns="0" tIns="0" rIns="0" bIns="0">
            <a:noAutofit/>
          </a:bodyPr>
          <a:lstStyle/>
          <a:p>
            <a:pPr indent="-787400" algn="ctr">
              <a:lnSpc>
                <a:spcPct val="150000"/>
              </a:lnSpc>
            </a:pPr>
            <a:endParaRPr lang="ru" sz="2000" b="1" dirty="0">
              <a:solidFill>
                <a:schemeClr val="bg2">
                  <a:lumMod val="50000"/>
                </a:schemeClr>
              </a:solidFill>
              <a:latin typeface="Tahoma"/>
            </a:endParaRPr>
          </a:p>
        </p:txBody>
      </p:sp>
    </p:spTree>
    <p:extLst>
      <p:ext uri="{BB962C8B-B14F-4D97-AF65-F5344CB8AC3E}">
        <p14:creationId xmlns:p14="http://schemas.microsoft.com/office/powerpoint/2010/main" val="9483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F79EAAB-4850-31CC-8134-E0276FE97A6B}"/>
              </a:ext>
            </a:extLst>
          </p:cNvPr>
          <p:cNvPicPr>
            <a:picLocks noChangeAspect="1"/>
          </p:cNvPicPr>
          <p:nvPr/>
        </p:nvPicPr>
        <p:blipFill>
          <a:blip r:embed="rId2"/>
          <a:stretch>
            <a:fillRect/>
          </a:stretch>
        </p:blipFill>
        <p:spPr>
          <a:xfrm>
            <a:off x="4102100" y="2832100"/>
            <a:ext cx="4762500" cy="3632200"/>
          </a:xfrm>
          <a:prstGeom prst="rect">
            <a:avLst/>
          </a:prstGeom>
        </p:spPr>
      </p:pic>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0"/>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7" name="TextBox 6">
            <a:extLst>
              <a:ext uri="{FF2B5EF4-FFF2-40B4-BE49-F238E27FC236}">
                <a16:creationId xmlns:a16="http://schemas.microsoft.com/office/drawing/2014/main" id="{7655E02F-CB5D-4012-71BB-0445622D8318}"/>
              </a:ext>
            </a:extLst>
          </p:cNvPr>
          <p:cNvSpPr txBox="1"/>
          <p:nvPr/>
        </p:nvSpPr>
        <p:spPr>
          <a:xfrm>
            <a:off x="193964" y="1011765"/>
            <a:ext cx="3028563" cy="4708981"/>
          </a:xfrm>
          <a:prstGeom prst="rect">
            <a:avLst/>
          </a:prstGeom>
          <a:noFill/>
        </p:spPr>
        <p:txBody>
          <a:bodyPr wrap="square">
            <a:spAutoFit/>
          </a:bodyPr>
          <a:lstStyle/>
          <a:p>
            <a:pPr algn="ctr"/>
            <a:r>
              <a:rPr lang="ru-RU" sz="2000" b="1" dirty="0">
                <a:solidFill>
                  <a:schemeClr val="accent1">
                    <a:lumMod val="50000"/>
                  </a:schemeClr>
                </a:solidFill>
                <a:effectLst/>
                <a:latin typeface="Times New Roman" panose="02020603050405020304" pitchFamily="18" charset="0"/>
                <a:ea typeface="DengXian" panose="02010600030101010101" pitchFamily="2" charset="-122"/>
              </a:rPr>
              <a:t>Сущность функциональной грамотности состоит в способности учащегося самостоятельно осуществлять учебную деятельность и применять приобретенные знания, умения и навыки для решения жизненных задач в различных сферах деятельности, общения и социальных отношений</a:t>
            </a:r>
            <a:endParaRPr lang="ru-RU" sz="2000" dirty="0">
              <a:solidFill>
                <a:schemeClr val="accent1">
                  <a:lumMod val="50000"/>
                </a:schemeClr>
              </a:solidFill>
            </a:endParaRPr>
          </a:p>
        </p:txBody>
      </p:sp>
      <p:pic>
        <p:nvPicPr>
          <p:cNvPr id="9" name="Рисунок 8">
            <a:extLst>
              <a:ext uri="{FF2B5EF4-FFF2-40B4-BE49-F238E27FC236}">
                <a16:creationId xmlns:a16="http://schemas.microsoft.com/office/drawing/2014/main" id="{24AADC59-1473-93FE-40D6-BFF878C98C0B}"/>
              </a:ext>
            </a:extLst>
          </p:cNvPr>
          <p:cNvPicPr>
            <a:picLocks noChangeAspect="1"/>
          </p:cNvPicPr>
          <p:nvPr/>
        </p:nvPicPr>
        <p:blipFill>
          <a:blip r:embed="rId3"/>
          <a:stretch>
            <a:fillRect/>
          </a:stretch>
        </p:blipFill>
        <p:spPr>
          <a:xfrm>
            <a:off x="5661012" y="195350"/>
            <a:ext cx="2637938" cy="2404729"/>
          </a:xfrm>
          <a:prstGeom prst="rect">
            <a:avLst/>
          </a:prstGeom>
        </p:spPr>
      </p:pic>
    </p:spTree>
    <p:extLst>
      <p:ext uri="{BB962C8B-B14F-4D97-AF65-F5344CB8AC3E}">
        <p14:creationId xmlns:p14="http://schemas.microsoft.com/office/powerpoint/2010/main" val="219197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0509" y="508001"/>
            <a:ext cx="4435440" cy="571500"/>
          </a:xfrm>
          <a:prstGeom prst="rect">
            <a:avLst/>
          </a:prstGeom>
        </p:spPr>
        <p:txBody>
          <a:bodyPr wrap="none" lIns="0" tIns="0" rIns="0" bIns="0">
            <a:noAutofit/>
          </a:bodyPr>
          <a:lstStyle/>
          <a:p>
            <a:pPr indent="0">
              <a:lnSpc>
                <a:spcPts val="1860"/>
              </a:lnSpc>
            </a:pPr>
            <a:r>
              <a:rPr lang="ru" sz="2000" dirty="0">
                <a:solidFill>
                  <a:schemeClr val="accent1">
                    <a:lumMod val="75000"/>
                  </a:schemeClr>
                </a:solidFill>
                <a:latin typeface="Trebuchet MS"/>
              </a:rPr>
              <a:t>КРОССВОРД </a:t>
            </a:r>
            <a:endParaRPr lang="ru" sz="2000" dirty="0" smtClean="0">
              <a:solidFill>
                <a:schemeClr val="accent1">
                  <a:lumMod val="75000"/>
                </a:schemeClr>
              </a:solidFill>
              <a:latin typeface="Trebuchet MS"/>
            </a:endParaRPr>
          </a:p>
          <a:p>
            <a:pPr indent="0">
              <a:lnSpc>
                <a:spcPts val="1860"/>
              </a:lnSpc>
            </a:pPr>
            <a:r>
              <a:rPr lang="ru" sz="2000" dirty="0" smtClean="0">
                <a:solidFill>
                  <a:schemeClr val="accent1">
                    <a:lumMod val="75000"/>
                  </a:schemeClr>
                </a:solidFill>
                <a:latin typeface="Trebuchet MS"/>
              </a:rPr>
              <a:t>«</a:t>
            </a:r>
            <a:r>
              <a:rPr lang="ru" sz="2000" dirty="0">
                <a:solidFill>
                  <a:schemeClr val="accent1">
                    <a:lumMod val="75000"/>
                  </a:schemeClr>
                </a:solidFill>
                <a:latin typeface="Trebuchet MS"/>
              </a:rPr>
              <a:t>Функциональная грамотность»</a:t>
            </a:r>
          </a:p>
        </p:txBody>
      </p:sp>
      <p:pic>
        <p:nvPicPr>
          <p:cNvPr id="2" name="Рисунок 1">
            <a:extLst>
              <a:ext uri="{FF2B5EF4-FFF2-40B4-BE49-F238E27FC236}">
                <a16:creationId xmlns:a16="http://schemas.microsoft.com/office/drawing/2014/main" id="{29107A03-0B1D-A823-E5D2-BC12F0F0C58A}"/>
              </a:ext>
            </a:extLst>
          </p:cNvPr>
          <p:cNvPicPr>
            <a:picLocks noChangeAspect="1"/>
          </p:cNvPicPr>
          <p:nvPr/>
        </p:nvPicPr>
        <p:blipFill>
          <a:blip r:embed="rId2"/>
          <a:stretch>
            <a:fillRect/>
          </a:stretch>
        </p:blipFill>
        <p:spPr>
          <a:xfrm>
            <a:off x="194593" y="1895059"/>
            <a:ext cx="3717007" cy="3410411"/>
          </a:xfrm>
          <a:prstGeom prst="rect">
            <a:avLst/>
          </a:prstGeom>
        </p:spPr>
      </p:pic>
      <p:sp>
        <p:nvSpPr>
          <p:cNvPr id="7" name="TextBox 6">
            <a:extLst>
              <a:ext uri="{FF2B5EF4-FFF2-40B4-BE49-F238E27FC236}">
                <a16:creationId xmlns:a16="http://schemas.microsoft.com/office/drawing/2014/main" id="{74E38D04-1E2F-1FAD-B553-D2671863A450}"/>
              </a:ext>
            </a:extLst>
          </p:cNvPr>
          <p:cNvSpPr txBox="1"/>
          <p:nvPr/>
        </p:nvSpPr>
        <p:spPr>
          <a:xfrm>
            <a:off x="4203700" y="612235"/>
            <a:ext cx="4719291" cy="5976060"/>
          </a:xfrm>
          <a:prstGeom prst="rect">
            <a:avLst/>
          </a:prstGeom>
          <a:noFill/>
        </p:spPr>
        <p:txBody>
          <a:bodyPr wrap="square">
            <a:spAutoFit/>
          </a:bodyPr>
          <a:lstStyle/>
          <a:p>
            <a:pPr indent="450215" algn="just">
              <a:lnSpc>
                <a:spcPct val="150000"/>
              </a:lnSpc>
              <a:spcAft>
                <a:spcPts val="800"/>
              </a:spcAft>
            </a:pPr>
            <a:r>
              <a:rPr lang="ru-RU" sz="1200" b="1"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1. </a:t>
            </a:r>
            <a:r>
              <a:rPr lang="ru-RU" sz="1350" b="1"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С</a:t>
            </a:r>
            <a:r>
              <a:rPr lang="ru-RU" sz="1350"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пособность </a:t>
            </a:r>
            <a:r>
              <a:rPr lang="ru-RU" sz="1350" kern="100" dirty="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человека ориентироваться в вопросах, связанных с естественными науками и технологиями, воспринимать новейшие научные достижения и использовать естественнонаучные знания в созидательных целях</a:t>
            </a:r>
            <a:r>
              <a:rPr lang="ru-RU" sz="1350"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a:t>
            </a:r>
            <a:endParaRPr lang="ru-RU" sz="1350" b="1"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endParaRPr>
          </a:p>
          <a:p>
            <a:pPr indent="450215" algn="just">
              <a:lnSpc>
                <a:spcPct val="150000"/>
              </a:lnSpc>
              <a:spcAft>
                <a:spcPts val="800"/>
              </a:spcAft>
            </a:pPr>
            <a:r>
              <a:rPr lang="ru-RU" sz="1350" b="1"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2. С</a:t>
            </a:r>
            <a:r>
              <a:rPr lang="ru-RU" sz="135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пособность </a:t>
            </a:r>
            <a:r>
              <a:rPr lang="ru-RU" sz="1350" kern="100" dirty="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человека читать, понимать, осмысливать, оценивать и использовать тексты для расширения персональных возможностей, решения личностных задач, а также всестороннего участия в жизни общества</a:t>
            </a:r>
            <a:r>
              <a:rPr lang="ru-RU" sz="135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a:t>
            </a:r>
          </a:p>
          <a:p>
            <a:pPr indent="450215" algn="just">
              <a:lnSpc>
                <a:spcPct val="150000"/>
              </a:lnSpc>
              <a:spcAft>
                <a:spcPts val="800"/>
              </a:spcAft>
            </a:pPr>
            <a:r>
              <a:rPr lang="ru-RU" sz="1350" b="1"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3. С</a:t>
            </a:r>
            <a:r>
              <a:rPr lang="ru-RU" sz="1350"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пособность </a:t>
            </a:r>
            <a:r>
              <a:rPr lang="ru-RU" sz="1350" kern="100" dirty="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человека ориентироваться в вопросах, связанных с финансами, принимать эффективные решения в различных финансовых контекстах, использовать знания для улучшения собственного финансового благополучия и общества в целом</a:t>
            </a:r>
            <a:r>
              <a:rPr lang="ru-RU" sz="1350"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a:t>
            </a:r>
            <a:endParaRPr lang="ru-RU" sz="1350" kern="100" dirty="0">
              <a:solidFill>
                <a:schemeClr val="accent1">
                  <a:lumMod val="50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indent="450215" algn="just">
              <a:lnSpc>
                <a:spcPct val="150000"/>
              </a:lnSpc>
              <a:spcAft>
                <a:spcPts val="800"/>
              </a:spcAft>
            </a:pPr>
            <a:r>
              <a:rPr lang="ru-RU" sz="1350" b="1" kern="100" dirty="0" smtClean="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4. С</a:t>
            </a:r>
            <a:r>
              <a:rPr lang="ru-RU" sz="135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пособность </a:t>
            </a:r>
            <a:r>
              <a:rPr lang="ru-RU" sz="1350" kern="100" dirty="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человека мыслить математически, применять и интерпретировать математические знания для решения персональных и общественных задач в различных контекстах реального мира</a:t>
            </a:r>
            <a:r>
              <a:rPr lang="ru-RU" sz="135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ru-RU" sz="1350" kern="100" dirty="0">
              <a:solidFill>
                <a:schemeClr val="accent1">
                  <a:lumMod val="50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85392" y="486156"/>
            <a:ext cx="4581144" cy="894865"/>
          </a:xfrm>
          <a:prstGeom prst="rect">
            <a:avLst/>
          </a:prstGeom>
        </p:spPr>
        <p:txBody>
          <a:bodyPr wrap="none" lIns="0" tIns="0" rIns="0" bIns="0">
            <a:noAutofit/>
          </a:bodyPr>
          <a:lstStyle/>
          <a:p>
            <a:pPr indent="0">
              <a:lnSpc>
                <a:spcPts val="1860"/>
              </a:lnSpc>
            </a:pPr>
            <a:r>
              <a:rPr lang="ru" sz="2800" dirty="0">
                <a:solidFill>
                  <a:schemeClr val="accent6">
                    <a:lumMod val="50000"/>
                  </a:schemeClr>
                </a:solidFill>
                <a:latin typeface="Trebuchet MS"/>
              </a:rPr>
              <a:t>Ответы:</a:t>
            </a:r>
          </a:p>
        </p:txBody>
      </p:sp>
      <p:sp>
        <p:nvSpPr>
          <p:cNvPr id="4" name="Прямоугольник 3"/>
          <p:cNvSpPr/>
          <p:nvPr/>
        </p:nvSpPr>
        <p:spPr>
          <a:xfrm>
            <a:off x="545592" y="481913"/>
            <a:ext cx="4581144" cy="115824"/>
          </a:xfrm>
          <a:prstGeom prst="rect">
            <a:avLst/>
          </a:prstGeom>
        </p:spPr>
        <p:txBody>
          <a:bodyPr wrap="none" lIns="0" tIns="0" rIns="0" bIns="0">
            <a:noAutofit/>
          </a:bodyPr>
          <a:lstStyle/>
          <a:p>
            <a:pPr indent="0" algn="r">
              <a:lnSpc>
                <a:spcPts val="2090"/>
              </a:lnSpc>
            </a:pPr>
            <a:r>
              <a:rPr lang="ru" sz="1800" dirty="0">
                <a:solidFill>
                  <a:srgbClr val="7C7C7E"/>
                </a:solidFill>
                <a:latin typeface="Trebuchet MS"/>
              </a:rPr>
              <a:t>3</a:t>
            </a:r>
          </a:p>
        </p:txBody>
      </p:sp>
      <p:pic>
        <p:nvPicPr>
          <p:cNvPr id="2" name="Рисунок 1">
            <a:extLst>
              <a:ext uri="{FF2B5EF4-FFF2-40B4-BE49-F238E27FC236}">
                <a16:creationId xmlns:a16="http://schemas.microsoft.com/office/drawing/2014/main" id="{FEC77440-1DE7-768F-B1F3-ACC5B7793518}"/>
              </a:ext>
            </a:extLst>
          </p:cNvPr>
          <p:cNvPicPr>
            <a:picLocks noChangeAspect="1"/>
          </p:cNvPicPr>
          <p:nvPr/>
        </p:nvPicPr>
        <p:blipFill>
          <a:blip r:embed="rId2"/>
          <a:stretch>
            <a:fillRect/>
          </a:stretch>
        </p:blipFill>
        <p:spPr>
          <a:xfrm>
            <a:off x="2959350" y="1193800"/>
            <a:ext cx="5486150" cy="4889500"/>
          </a:xfrm>
          <a:prstGeom prst="rect">
            <a:avLst/>
          </a:prstGeom>
        </p:spPr>
      </p:pic>
      <p:sp>
        <p:nvSpPr>
          <p:cNvPr id="6" name="Rectangle 2"/>
          <p:cNvSpPr>
            <a:spLocks noChangeArrowheads="1"/>
          </p:cNvSpPr>
          <p:nvPr/>
        </p:nvSpPr>
        <p:spPr bwMode="auto">
          <a:xfrm>
            <a:off x="139700" y="2606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2" descr="1335334612_o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3063875"/>
            <a:ext cx="2511425" cy="271462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0"/>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pic>
        <p:nvPicPr>
          <p:cNvPr id="2" name="Рисунок 1">
            <a:extLst>
              <a:ext uri="{FF2B5EF4-FFF2-40B4-BE49-F238E27FC236}">
                <a16:creationId xmlns:a16="http://schemas.microsoft.com/office/drawing/2014/main" id="{6C3451E0-9067-19B7-B0D2-2ADBE2EEAB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926" y="757572"/>
            <a:ext cx="7742315" cy="5273774"/>
          </a:xfrm>
          <a:prstGeom prst="rect">
            <a:avLst/>
          </a:prstGeom>
          <a:noFill/>
          <a:ln>
            <a:noFill/>
          </a:ln>
        </p:spPr>
      </p:pic>
    </p:spTree>
    <p:extLst>
      <p:ext uri="{BB962C8B-B14F-4D97-AF65-F5344CB8AC3E}">
        <p14:creationId xmlns:p14="http://schemas.microsoft.com/office/powerpoint/2010/main" val="27664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НАТАЛЬЯ\Downloads\slide_5.jpg"/>
          <p:cNvPicPr>
            <a:picLocks noChangeAspect="1" noChangeArrowheads="1"/>
          </p:cNvPicPr>
          <p:nvPr/>
        </p:nvPicPr>
        <p:blipFill>
          <a:blip r:embed="rId2"/>
          <a:srcRect/>
          <a:stretch>
            <a:fillRect/>
          </a:stretch>
        </p:blipFill>
        <p:spPr bwMode="auto">
          <a:xfrm>
            <a:off x="428596" y="214290"/>
            <a:ext cx="8429652" cy="6322239"/>
          </a:xfrm>
          <a:prstGeom prst="rect">
            <a:avLst/>
          </a:prstGeom>
          <a:noFill/>
        </p:spPr>
      </p:pic>
    </p:spTree>
    <p:extLst>
      <p:ext uri="{BB962C8B-B14F-4D97-AF65-F5344CB8AC3E}">
        <p14:creationId xmlns:p14="http://schemas.microsoft.com/office/powerpoint/2010/main" val="122876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0"/>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3" name="Прямоугольник 2">
            <a:extLst>
              <a:ext uri="{FF2B5EF4-FFF2-40B4-BE49-F238E27FC236}">
                <a16:creationId xmlns:a16="http://schemas.microsoft.com/office/drawing/2014/main" id="{3745AE70-1801-2F9E-4F15-E31246CE951E}"/>
              </a:ext>
            </a:extLst>
          </p:cNvPr>
          <p:cNvSpPr/>
          <p:nvPr/>
        </p:nvSpPr>
        <p:spPr>
          <a:xfrm>
            <a:off x="-304800" y="571500"/>
            <a:ext cx="9149251" cy="5181600"/>
          </a:xfrm>
          <a:prstGeom prst="rect">
            <a:avLst/>
          </a:prstGeom>
        </p:spPr>
        <p:txBody>
          <a:bodyPr lIns="0" tIns="0" rIns="0" bIns="0">
            <a:noAutofit/>
          </a:bodyPr>
          <a:lstStyle/>
          <a:p>
            <a:pPr marL="457200" indent="450215" algn="just"/>
            <a:r>
              <a:rPr lang="ru-RU" sz="1800"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Примеры формулировок вопросов/заданий на оценку и развитие </a:t>
            </a:r>
            <a:endParaRPr lang="ru-RU" sz="1800" kern="100" dirty="0" smtClean="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457200" indent="450215" algn="just"/>
            <a:r>
              <a:rPr lang="ru-RU" sz="1800" b="1" u="sng" kern="100" dirty="0" smtClean="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читательской </a:t>
            </a:r>
            <a:r>
              <a:rPr lang="ru-RU" sz="1800" b="1" u="sng"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грамотности. </a:t>
            </a:r>
            <a:endParaRPr lang="ru-RU" sz="1800" b="1" u="sng"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Расположите источники информации в указанном порядке.</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Определите, где содержится информация.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Найдите в тексте (заглавии, на рисунке, в схеме) информацию о…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 Как вы понимаете выражение «…»?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В чём заключаются основные преимущества…?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Выделите предложение, в котором объясняются причины…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На чём основано мнение…?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В какой степени верны представленные утверждения?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Почему автор…? Приведите две причины этого.</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 Над кем или над чем иронизирует автор?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Рассмотрите иллюстрацию… . Как вы думаете…?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Основываясь на информации из…, определите, какие утверждения являются фактами, а какие — только мнением автора или других людей. — Какие ответы противоречат содержанию…?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spcAft>
                <a:spcPts val="800"/>
              </a:spcAft>
            </a:pPr>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Какие гипотезы опровергают…? Запишите свой ответ.</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9785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0"/>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3" name="Прямоугольник 2">
            <a:extLst>
              <a:ext uri="{FF2B5EF4-FFF2-40B4-BE49-F238E27FC236}">
                <a16:creationId xmlns:a16="http://schemas.microsoft.com/office/drawing/2014/main" id="{3745AE70-1801-2F9E-4F15-E31246CE951E}"/>
              </a:ext>
            </a:extLst>
          </p:cNvPr>
          <p:cNvSpPr/>
          <p:nvPr/>
        </p:nvSpPr>
        <p:spPr>
          <a:xfrm>
            <a:off x="-304800" y="596900"/>
            <a:ext cx="9149251" cy="5461000"/>
          </a:xfrm>
          <a:prstGeom prst="rect">
            <a:avLst/>
          </a:prstGeom>
        </p:spPr>
        <p:txBody>
          <a:bodyPr lIns="0" tIns="0" rIns="0" bIns="0">
            <a:noAutofit/>
          </a:bodyPr>
          <a:lstStyle/>
          <a:p>
            <a:pPr marL="457200" indent="450215" algn="just"/>
            <a:r>
              <a:rPr lang="ru-RU" sz="1800"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Формулировки вопросов/заданий на оценку и развитие </a:t>
            </a:r>
            <a:endParaRPr lang="ru-RU" sz="1800" kern="100" dirty="0" smtClean="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endParaRPr>
          </a:p>
          <a:p>
            <a:pPr marL="457200" indent="450215" algn="just"/>
            <a:r>
              <a:rPr lang="ru-RU" sz="1800" b="1" u="sng" kern="100" dirty="0" smtClean="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математической </a:t>
            </a:r>
            <a:r>
              <a:rPr lang="ru-RU" sz="1800" b="1" u="sng"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грамотности</a:t>
            </a:r>
            <a:r>
              <a:rPr lang="ru-RU" sz="1800" b="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ru-RU" sz="1800"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могут быть следующими: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Подтверждаются ли предлагаемые утверждения данными в таблице?</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 Хватит ли заготовки длиной…, чтобы сделать из неё…?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Вычислите приблизительное значение… .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Каким будет размер… при…? Результат округлите до целого. Запишите свой ответ. Приведите вычисления и обоснуйте их геометрически.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Оцените среднесуточный прирост… .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Сколько есть вариантов кратчайшего маршрута…?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Какое наибольшее количество… можно уместить в… с учётом…? Заполните таблицу. — Используя график, составьте формулу для… .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На каком рисунке показан график, отражающий зависимость…? — Какова вероятность того, что…?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На разметку какого из объектов, указанных на схеме, потребуется не более …? Укажите все объекты.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Какими при данном условии должны быть наименьшие размеры…?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Какой из объектов, размещённых в…, имеет наибольшую площадь?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spcAft>
                <a:spcPts val="800"/>
              </a:spcAft>
            </a:pPr>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Сколько… необходимо заказать для…? Запишите свой ответ в виде числа. Объясните свой ответ.</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spcAft>
                <a:spcPts val="800"/>
              </a:spcAft>
            </a:pPr>
            <a:endParaRPr lang="ru-RU"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9694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0"/>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3" name="Прямоугольник 2">
            <a:extLst>
              <a:ext uri="{FF2B5EF4-FFF2-40B4-BE49-F238E27FC236}">
                <a16:creationId xmlns:a16="http://schemas.microsoft.com/office/drawing/2014/main" id="{3745AE70-1801-2F9E-4F15-E31246CE951E}"/>
              </a:ext>
            </a:extLst>
          </p:cNvPr>
          <p:cNvSpPr/>
          <p:nvPr/>
        </p:nvSpPr>
        <p:spPr>
          <a:xfrm>
            <a:off x="-304800" y="457200"/>
            <a:ext cx="9149251" cy="5816600"/>
          </a:xfrm>
          <a:prstGeom prst="rect">
            <a:avLst/>
          </a:prstGeom>
        </p:spPr>
        <p:txBody>
          <a:bodyPr lIns="0" tIns="0" rIns="0" bIns="0">
            <a:noAutofit/>
          </a:bodyPr>
          <a:lstStyle/>
          <a:p>
            <a:pPr marL="457200" indent="450215" algn="just"/>
            <a:r>
              <a:rPr lang="ru-RU" sz="1800"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Предлагаем примеры формулировок вопросов/заданий на оценку и развитие </a:t>
            </a:r>
            <a:r>
              <a:rPr lang="ru-RU" sz="1800" b="1" u="sng"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естественнонаучной грамотности</a:t>
            </a:r>
            <a:r>
              <a:rPr lang="ru-RU" sz="1800" b="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ru-RU" sz="1800" b="1"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Какой метод исследования следует применить для решения этой задачи?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Какой цвет приобретают индикаторы в…? Объясните свой ответ.</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Почему в качестве… используют вещества…?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При помощи какого простого опыта можно показать, что происходит в…, когда…? Опишите один возможный опыт, подтвердите свой ответ уравнением химической реакции.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 можно усовершенствовать эксперимент, чтобы повысить надёжность выводов?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Почему манипуляция с... провоцирует следующий процесс: …?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Распределите группы… по заданным критериям. Какая группа… оказалась наиболее…? Приведите обоснование вашего решения.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На какой части траектории находится…? Объясните свой ответ.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Основываясь на данных, приведённых в таблице, определите, каким приблизительно был бы…, если бы… .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Какую величину необходимо измерять при…?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Почему… превращаются в… при…?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spcAft>
                <a:spcPts val="800"/>
              </a:spcAft>
            </a:pPr>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Какие из приведённых утверждений подтверждают, что в опыте действительно наблюдается эффект…?</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spcAft>
                <a:spcPts val="800"/>
              </a:spcAft>
            </a:pPr>
            <a:endParaRPr lang="ru-RU"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63048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0"/>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3" name="Прямоугольник 2">
            <a:extLst>
              <a:ext uri="{FF2B5EF4-FFF2-40B4-BE49-F238E27FC236}">
                <a16:creationId xmlns:a16="http://schemas.microsoft.com/office/drawing/2014/main" id="{3745AE70-1801-2F9E-4F15-E31246CE951E}"/>
              </a:ext>
            </a:extLst>
          </p:cNvPr>
          <p:cNvSpPr/>
          <p:nvPr/>
        </p:nvSpPr>
        <p:spPr>
          <a:xfrm>
            <a:off x="-304800" y="635000"/>
            <a:ext cx="9149251" cy="5219700"/>
          </a:xfrm>
          <a:prstGeom prst="rect">
            <a:avLst/>
          </a:prstGeom>
        </p:spPr>
        <p:txBody>
          <a:bodyPr lIns="0" tIns="0" rIns="0" bIns="0">
            <a:noAutofit/>
          </a:bodyPr>
          <a:lstStyle/>
          <a:p>
            <a:pPr marL="457200" indent="450215" algn="just"/>
            <a:r>
              <a:rPr lang="ru-RU" sz="1800"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Приведём примеры формулировок вопросов/заданий на оценку и развитие </a:t>
            </a:r>
            <a:r>
              <a:rPr lang="ru-RU" sz="1800" b="1" u="sng"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финансовой грамотности</a:t>
            </a:r>
            <a:r>
              <a:rPr lang="ru-RU" sz="1800"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Какие аргументы говорят о финансовой целесообразности покупки…?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Какие финансовые факторы следует учесть при принятии решения?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Приведите аргумент, обосновывающий финансовую нецелесообразность покупки… .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При каких из перечисленных условий покупка будет финансово выгодна…?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Какие условия влияют на цену…?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На основании какого документа рассчитывается сумма налога на...?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Какой вид инвестирования будет наиболее оптимальным в заданных условиях?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Что в мобильном приложении указывает на мошеннические действия?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Какое действие, требуемое…, могло создать угрозу личным финансам…?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Какую сумму придётся заплатить…? </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Какая сумма должна быть возвращена, если…?</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457200" indent="450215" algn="just">
              <a:spcAft>
                <a:spcPts val="800"/>
              </a:spcAft>
            </a:pPr>
            <a:r>
              <a:rPr lang="ru-RU" sz="1800" i="1" kern="100" dirty="0">
                <a:solidFill>
                  <a:schemeClr val="accent1">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Каковы будут расходы… в случае приобретения… в кредит сроком на … лет?</a:t>
            </a:r>
            <a:endParaRPr lang="ru-RU" sz="1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r>
              <a:rPr lang="ru-RU" sz="1800" i="1" dirty="0">
                <a:effectLst/>
                <a:latin typeface="Times New Roman" panose="02020603050405020304" pitchFamily="18" charset="0"/>
                <a:ea typeface="DengXian" panose="02010600030101010101" pitchFamily="2" charset="-122"/>
              </a:rPr>
              <a:t>		</a:t>
            </a:r>
            <a:endParaRPr lang="ru-RU"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45253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732">
              <a:schemeClr val="tx2">
                <a:lumMod val="60000"/>
                <a:lumOff val="40000"/>
              </a:schemeClr>
            </a:gs>
            <a:gs pos="86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2154936" y="262128"/>
            <a:ext cx="6471828" cy="1143000"/>
          </a:xfrm>
          <a:prstGeom prst="rect">
            <a:avLst/>
          </a:prstGeom>
        </p:spPr>
        <p:txBody>
          <a:bodyPr lIns="0" tIns="0" rIns="0" bIns="0">
            <a:noAutofit/>
          </a:bodyPr>
          <a:lstStyle/>
          <a:p>
            <a:pPr indent="-787400" algn="ctr">
              <a:lnSpc>
                <a:spcPts val="2160"/>
              </a:lnSpc>
              <a:spcAft>
                <a:spcPts val="1750"/>
              </a:spcAft>
            </a:pPr>
            <a:endParaRPr lang="ru" sz="1800" b="1" dirty="0">
              <a:solidFill>
                <a:srgbClr val="02205F"/>
              </a:solidFill>
              <a:latin typeface="Trebuchet MS"/>
            </a:endParaRPr>
          </a:p>
        </p:txBody>
      </p:sp>
      <p:pic>
        <p:nvPicPr>
          <p:cNvPr id="2050" name="Picture 2" descr="облако слов">
            <a:extLst>
              <a:ext uri="{FF2B5EF4-FFF2-40B4-BE49-F238E27FC236}">
                <a16:creationId xmlns:a16="http://schemas.microsoft.com/office/drawing/2014/main" id="{E38AEB0F-CB27-66CF-53DE-2161A334B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1" y="774701"/>
            <a:ext cx="7034140" cy="5726916"/>
          </a:xfrm>
          <a:prstGeom prst="rect">
            <a:avLst/>
          </a:prstGeom>
          <a:noFill/>
          <a:effectLst>
            <a:glow rad="127000">
              <a:schemeClr val="tx2">
                <a:lumMod val="50000"/>
              </a:schemeClr>
            </a:glow>
            <a:softEdge rad="12700"/>
          </a:effectLst>
          <a:scene3d>
            <a:camera prst="orthographicFront"/>
            <a:lightRig rig="brightRoom" dir="t"/>
          </a:scene3d>
          <a:sp3d contourW="12700" prstMaterial="translucentPowder">
            <a:bevelT w="152400" h="50800" prst="softRound"/>
            <a:bevelB prst="relaxedInset"/>
            <a:contourClr>
              <a:schemeClr val="tx2">
                <a:lumMod val="75000"/>
              </a:schemeClr>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0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381000" y="322332"/>
            <a:ext cx="8153400" cy="523220"/>
          </a:xfrm>
          <a:prstGeom prst="rect">
            <a:avLst/>
          </a:prstGeom>
        </p:spPr>
        <p:txBody>
          <a:bodyPr wrap="square">
            <a:spAutoFit/>
          </a:bodyPr>
          <a:lstStyle/>
          <a:p>
            <a:r>
              <a:rPr lang="ru-RU" sz="2800" b="1" dirty="0">
                <a:solidFill>
                  <a:schemeClr val="accent1">
                    <a:lumMod val="75000"/>
                  </a:schemeClr>
                </a:solidFill>
              </a:rPr>
              <a:t>Глобальная компетентность</a:t>
            </a:r>
            <a:endParaRPr lang="ru-RU" sz="2800" dirty="0">
              <a:solidFill>
                <a:schemeClr val="accent1">
                  <a:lumMod val="75000"/>
                </a:schemeClr>
              </a:solidFill>
            </a:endParaRPr>
          </a:p>
        </p:txBody>
      </p:sp>
      <p:sp>
        <p:nvSpPr>
          <p:cNvPr id="3" name="Прямоугольник 2"/>
          <p:cNvSpPr/>
          <p:nvPr/>
        </p:nvSpPr>
        <p:spPr>
          <a:xfrm>
            <a:off x="241300" y="1166843"/>
            <a:ext cx="6616700" cy="2862322"/>
          </a:xfrm>
          <a:prstGeom prst="rect">
            <a:avLst/>
          </a:prstGeom>
        </p:spPr>
        <p:txBody>
          <a:bodyPr wrap="square">
            <a:spAutoFit/>
          </a:bodyPr>
          <a:lstStyle/>
          <a:p>
            <a:r>
              <a:rPr lang="ru-RU" b="1" u="sng" dirty="0">
                <a:solidFill>
                  <a:schemeClr val="accent1">
                    <a:lumMod val="75000"/>
                  </a:schemeClr>
                </a:solidFill>
              </a:rPr>
              <a:t>Глобальная компетентность</a:t>
            </a:r>
            <a:r>
              <a:rPr lang="ru-RU" dirty="0">
                <a:solidFill>
                  <a:schemeClr val="bg1"/>
                </a:solidFill>
              </a:rPr>
              <a:t> </a:t>
            </a:r>
            <a:r>
              <a:rPr lang="ru-RU" b="1" dirty="0">
                <a:solidFill>
                  <a:schemeClr val="accent1">
                    <a:lumMod val="75000"/>
                  </a:schemeClr>
                </a:solidFill>
              </a:rPr>
              <a:t>рассматривается как «многомерная» цель обучения на протяжении всей жизни. Глобально компетентная личность – человек, который способен воспринимать местные и глобальные проблемы и вопросы межкультурного взаимодействия, понимать и оценивать различные точки зрения и мировоззрения, успешно и уважительно взаимодействовать с другими людьми, а также ответственно действовать для обеспечения устойчивого развития и коллективного благополучия.</a:t>
            </a:r>
          </a:p>
        </p:txBody>
      </p:sp>
      <p:sp>
        <p:nvSpPr>
          <p:cNvPr id="4" name="Rectangle 2"/>
          <p:cNvSpPr>
            <a:spLocks noChangeArrowheads="1"/>
          </p:cNvSpPr>
          <p:nvPr/>
        </p:nvSpPr>
        <p:spPr bwMode="auto">
          <a:xfrm>
            <a:off x="5668962" y="3924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Рисунок 3" descr="ученик.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2" y="4140200"/>
            <a:ext cx="2378075"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66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539" y="553711"/>
            <a:ext cx="6553200" cy="3296287"/>
          </a:xfrm>
          <a:prstGeom prst="rect">
            <a:avLst/>
          </a:prstGeom>
        </p:spPr>
        <p:txBody>
          <a:bodyPr wrap="square">
            <a:spAutoFit/>
          </a:bodyPr>
          <a:lstStyle/>
          <a:p>
            <a:pPr lvl="0" algn="just">
              <a:lnSpc>
                <a:spcPct val="107000"/>
              </a:lnSpc>
              <a:spcAft>
                <a:spcPts val="675"/>
              </a:spcAft>
              <a:buSzPts val="1000"/>
              <a:tabLst>
                <a:tab pos="457200" algn="l"/>
              </a:tabLst>
            </a:pPr>
            <a:r>
              <a:rPr lang="ru-RU" sz="2800" b="1" u="sng" dirty="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Креативное мышление</a:t>
            </a:r>
            <a:r>
              <a:rPr lang="ru-RU" sz="2800" dirty="0">
                <a:solidFill>
                  <a:schemeClr val="accent1">
                    <a:lumMod val="75000"/>
                  </a:schemeClr>
                </a:solidFill>
                <a:latin typeface="Helvetica" panose="020B0604020202020204" pitchFamily="34" charset="0"/>
                <a:ea typeface="Times New Roman" panose="02020603050405020304" pitchFamily="18" charset="0"/>
                <a:cs typeface="Times New Roman" panose="02020603050405020304" pitchFamily="18" charset="0"/>
              </a:rPr>
              <a:t> - умение человека использовать свое воображение для выработки и совершенствования идей, формирования нового знания, решения задач, с которыми он не сталкивался раньше.</a:t>
            </a:r>
            <a:endParaRPr lang="ru-RU"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p:cNvSpPr>
            <a:spLocks noChangeArrowheads="1"/>
          </p:cNvSpPr>
          <p:nvPr/>
        </p:nvSpPr>
        <p:spPr bwMode="auto">
          <a:xfrm>
            <a:off x="5283200" y="3753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463" y="3998653"/>
            <a:ext cx="2544694" cy="245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47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honoteka.org/uploads/posts/2021-04/thumbs/1619743028_8-phonoteka_org-p-fon-dlya-prezentatsii-domashnee-zadanie-9.png"/>
          <p:cNvPicPr>
            <a:picLocks noChangeAspect="1" noChangeArrowheads="1"/>
          </p:cNvPicPr>
          <p:nvPr/>
        </p:nvPicPr>
        <p:blipFill>
          <a:blip r:embed="rId2" cstate="print"/>
          <a:srcRect/>
          <a:stretch>
            <a:fillRect/>
          </a:stretch>
        </p:blipFill>
        <p:spPr bwMode="auto">
          <a:xfrm>
            <a:off x="265041" y="1442724"/>
            <a:ext cx="2282789" cy="2587161"/>
          </a:xfrm>
          <a:prstGeom prst="rect">
            <a:avLst/>
          </a:prstGeom>
          <a:noFill/>
        </p:spPr>
      </p:pic>
      <p:sp>
        <p:nvSpPr>
          <p:cNvPr id="3" name="Прямоугольник 2"/>
          <p:cNvSpPr/>
          <p:nvPr/>
        </p:nvSpPr>
        <p:spPr>
          <a:xfrm>
            <a:off x="2285999" y="344557"/>
            <a:ext cx="6672471" cy="1477328"/>
          </a:xfrm>
          <a:prstGeom prst="rect">
            <a:avLst/>
          </a:prstGeom>
        </p:spPr>
        <p:txBody>
          <a:bodyPr wrap="square">
            <a:spAutoFit/>
          </a:bodyPr>
          <a:lstStyle/>
          <a:p>
            <a:pPr indent="450215" algn="just">
              <a:spcAft>
                <a:spcPts val="0"/>
              </a:spcAft>
            </a:pPr>
            <a:r>
              <a:rPr lang="ru-RU" b="1" dirty="0">
                <a:solidFill>
                  <a:schemeClr val="accent1">
                    <a:lumMod val="75000"/>
                  </a:schemeClr>
                </a:solidFill>
                <a:latin typeface="Times New Roman" panose="02020603050405020304" pitchFamily="18" charset="0"/>
                <a:ea typeface="Times New Roman" panose="02020603050405020304" pitchFamily="18" charset="0"/>
              </a:rPr>
              <a:t>На уроках </a:t>
            </a:r>
            <a:r>
              <a:rPr lang="ru-RU" b="1" dirty="0" smtClean="0">
                <a:solidFill>
                  <a:schemeClr val="accent1">
                    <a:lumMod val="75000"/>
                  </a:schemeClr>
                </a:solidFill>
                <a:latin typeface="Times New Roman" panose="02020603050405020304" pitchFamily="18" charset="0"/>
                <a:ea typeface="Times New Roman" panose="02020603050405020304" pitchFamily="18" charset="0"/>
              </a:rPr>
              <a:t>формируется </a:t>
            </a:r>
            <a:r>
              <a:rPr lang="ru-RU" b="1" dirty="0">
                <a:solidFill>
                  <a:schemeClr val="accent1">
                    <a:lumMod val="75000"/>
                  </a:schemeClr>
                </a:solidFill>
                <a:latin typeface="Times New Roman" panose="02020603050405020304" pitchFamily="18" charset="0"/>
                <a:ea typeface="Times New Roman" panose="02020603050405020304" pitchFamily="18" charset="0"/>
              </a:rPr>
              <a:t>музыкальная грамотность личности, воспитывается художественный вкус, творческое воображение, любовь к жизни, к человеку, к природе и своей Родине,</a:t>
            </a:r>
            <a:r>
              <a:rPr lang="ru-RU" sz="1600" dirty="0">
                <a:solidFill>
                  <a:schemeClr val="accent1">
                    <a:lumMod val="75000"/>
                  </a:schemeClr>
                </a:solidFill>
                <a:latin typeface="Times New Roman" panose="02020603050405020304" pitchFamily="18" charset="0"/>
                <a:ea typeface="Times New Roman" panose="02020603050405020304" pitchFamily="18" charset="0"/>
              </a:rPr>
              <a:t> </a:t>
            </a:r>
            <a:r>
              <a:rPr lang="ru-RU" b="1" dirty="0">
                <a:solidFill>
                  <a:schemeClr val="accent1">
                    <a:lumMod val="75000"/>
                  </a:schemeClr>
                </a:solidFill>
                <a:latin typeface="Times New Roman" panose="02020603050405020304" pitchFamily="18" charset="0"/>
                <a:ea typeface="Times New Roman" panose="02020603050405020304" pitchFamily="18" charset="0"/>
              </a:rPr>
              <a:t>духовный мир учащихся через изучение творчества композиторов, музыкальных терминов и понятий.</a:t>
            </a:r>
            <a:r>
              <a:rPr lang="ru-RU" dirty="0">
                <a:solidFill>
                  <a:schemeClr val="accent1">
                    <a:lumMod val="75000"/>
                  </a:schemeClr>
                </a:solidFill>
                <a:latin typeface="Times New Roman" panose="02020603050405020304" pitchFamily="18" charset="0"/>
                <a:ea typeface="Times New Roman" panose="02020603050405020304" pitchFamily="18" charset="0"/>
              </a:rPr>
              <a:t> </a:t>
            </a:r>
            <a:endParaRPr lang="ru-RU" sz="16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65041" y="4705964"/>
            <a:ext cx="6394174" cy="1477328"/>
          </a:xfrm>
          <a:prstGeom prst="rect">
            <a:avLst/>
          </a:prstGeom>
        </p:spPr>
        <p:txBody>
          <a:bodyPr wrap="square">
            <a:spAutoFit/>
          </a:bodyPr>
          <a:lstStyle/>
          <a:p>
            <a:pPr indent="450215" algn="just">
              <a:spcAft>
                <a:spcPts val="0"/>
              </a:spcAft>
            </a:pPr>
            <a:r>
              <a:rPr lang="ru-RU" b="1" dirty="0">
                <a:solidFill>
                  <a:schemeClr val="accent1">
                    <a:lumMod val="75000"/>
                  </a:schemeClr>
                </a:solidFill>
                <a:latin typeface="Times New Roman" panose="02020603050405020304" pitchFamily="18" charset="0"/>
                <a:ea typeface="Times New Roman" panose="02020603050405020304" pitchFamily="18" charset="0"/>
              </a:rPr>
              <a:t>И в итоге, чтобы дети стали духовно богаче и грамотней, могли отличить на слух ту или иную мелодию, звучащую по телевидению или на каком-нибудь мероприятии, применить свои знания по определению произведений, стиля того или иного композитора. </a:t>
            </a:r>
            <a:endParaRPr lang="ru-RU" sz="1600" b="1"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
        <p:nvSpPr>
          <p:cNvPr id="5" name="Прямоугольник 4"/>
          <p:cNvSpPr/>
          <p:nvPr/>
        </p:nvSpPr>
        <p:spPr>
          <a:xfrm>
            <a:off x="2922104" y="2427684"/>
            <a:ext cx="4572000" cy="1862048"/>
          </a:xfrm>
          <a:prstGeom prst="rect">
            <a:avLst/>
          </a:prstGeom>
        </p:spPr>
        <p:txBody>
          <a:bodyPr>
            <a:spAutoFit/>
          </a:bodyPr>
          <a:lstStyle/>
          <a:p>
            <a:pPr algn="ctr">
              <a:lnSpc>
                <a:spcPct val="115000"/>
              </a:lnSpc>
              <a:spcAft>
                <a:spcPts val="0"/>
              </a:spcAft>
            </a:pPr>
            <a:r>
              <a:rPr lang="ru-RU" sz="2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Функциональная грамотность – это базовые навыки жизни в обществе, которые будут востребованы, чем бы человек ни </a:t>
            </a:r>
            <a:r>
              <a:rPr lang="ru-RU" sz="2000" b="1" dirty="0" smtClean="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занимался</a:t>
            </a:r>
            <a:endParaRPr lang="ru-RU" sz="20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6524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1"/>
            <a:ext cx="6659419" cy="147550"/>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3" name="Прямоугольник 2">
            <a:extLst>
              <a:ext uri="{FF2B5EF4-FFF2-40B4-BE49-F238E27FC236}">
                <a16:creationId xmlns:a16="http://schemas.microsoft.com/office/drawing/2014/main" id="{3745AE70-1801-2F9E-4F15-E31246CE951E}"/>
              </a:ext>
            </a:extLst>
          </p:cNvPr>
          <p:cNvSpPr/>
          <p:nvPr/>
        </p:nvSpPr>
        <p:spPr>
          <a:xfrm>
            <a:off x="-304800" y="979332"/>
            <a:ext cx="9149251" cy="4166616"/>
          </a:xfrm>
          <a:prstGeom prst="rect">
            <a:avLst/>
          </a:prstGeom>
        </p:spPr>
        <p:txBody>
          <a:bodyPr lIns="0" tIns="0" rIns="0" bIns="0">
            <a:noAutofit/>
          </a:bodyPr>
          <a:lstStyle/>
          <a:p>
            <a:pPr marL="457200" indent="450215" algn="just"/>
            <a:endParaRPr lang="ru-RU"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9671DE2E-7DFE-7538-CC54-AE7922A115B5}"/>
              </a:ext>
            </a:extLst>
          </p:cNvPr>
          <p:cNvSpPr txBox="1"/>
          <p:nvPr/>
        </p:nvSpPr>
        <p:spPr>
          <a:xfrm>
            <a:off x="2628900" y="342902"/>
            <a:ext cx="6362701" cy="5909310"/>
          </a:xfrm>
          <a:prstGeom prst="rect">
            <a:avLst/>
          </a:prstGeom>
          <a:noFill/>
        </p:spPr>
        <p:txBody>
          <a:bodyPr wrap="square">
            <a:spAutoFit/>
          </a:bodyPr>
          <a:lstStyle/>
          <a:p>
            <a:pPr algn="ctr"/>
            <a:r>
              <a:rPr lang="ru-RU" sz="1800" b="1" dirty="0">
                <a:solidFill>
                  <a:schemeClr val="accent1">
                    <a:lumMod val="75000"/>
                  </a:schemeClr>
                </a:solidFill>
                <a:effectLst/>
                <a:latin typeface="Times New Roman" panose="02020603050405020304" pitchFamily="18" charset="0"/>
                <a:ea typeface="DengXian" panose="02010600030101010101" pitchFamily="2" charset="-122"/>
              </a:rPr>
              <a:t>Так чем же отличаются задания на развитие функциональной грамотности</a:t>
            </a:r>
            <a:r>
              <a:rPr lang="ru-RU" sz="1800" dirty="0">
                <a:solidFill>
                  <a:schemeClr val="accent1">
                    <a:lumMod val="75000"/>
                  </a:schemeClr>
                </a:solidFill>
                <a:effectLst/>
                <a:latin typeface="Times New Roman" panose="02020603050405020304" pitchFamily="18" charset="0"/>
                <a:ea typeface="DengXian" panose="02010600030101010101" pitchFamily="2" charset="-122"/>
              </a:rPr>
              <a:t>?</a:t>
            </a:r>
          </a:p>
          <a:p>
            <a:pPr marL="1657350" lvl="3" indent="-285750" algn="just">
              <a:buFont typeface="Wingdings" panose="05000000000000000000" pitchFamily="2" charset="2"/>
              <a:buChar char="Ø"/>
            </a:pPr>
            <a:r>
              <a:rPr lang="ru-RU" dirty="0">
                <a:solidFill>
                  <a:schemeClr val="accent1">
                    <a:lumMod val="75000"/>
                  </a:schemeClr>
                </a:solidFill>
                <a:effectLst/>
                <a:latin typeface="Times New Roman" panose="02020603050405020304" pitchFamily="18" charset="0"/>
                <a:ea typeface="DengXian" panose="02010600030101010101" pitchFamily="2" charset="-122"/>
              </a:rPr>
              <a:t>учащимся предлагаются задачи, поставленные вне предметной области, но при этом предполагается, что решаются они при помощи предметных знаний, а также жизненного опыта учащегося</a:t>
            </a:r>
          </a:p>
          <a:p>
            <a:pPr marL="1657350" lvl="3" indent="-285750" algn="just">
              <a:buFont typeface="Wingdings" panose="05000000000000000000" pitchFamily="2" charset="2"/>
              <a:buChar char="Ø"/>
            </a:pPr>
            <a:r>
              <a:rPr lang="ru-RU" sz="1800" dirty="0">
                <a:solidFill>
                  <a:schemeClr val="accent1">
                    <a:lumMod val="75000"/>
                  </a:schemeClr>
                </a:solidFill>
                <a:effectLst/>
                <a:latin typeface="Times New Roman" panose="02020603050405020304" pitchFamily="18" charset="0"/>
                <a:ea typeface="DengXian" panose="02010600030101010101" pitchFamily="2" charset="-122"/>
              </a:rPr>
              <a:t>задания отличаются своими формулировками: они всегда носят проблемный характер</a:t>
            </a:r>
          </a:p>
          <a:p>
            <a:pPr marL="1657350" lvl="3" indent="-285750" algn="just">
              <a:buFont typeface="Wingdings" panose="05000000000000000000" pitchFamily="2" charset="2"/>
              <a:buChar char="Ø"/>
            </a:pPr>
            <a:r>
              <a:rPr lang="ru-RU" sz="1800" dirty="0">
                <a:solidFill>
                  <a:schemeClr val="accent1">
                    <a:lumMod val="75000"/>
                  </a:schemeClr>
                </a:solidFill>
                <a:effectLst/>
                <a:latin typeface="Times New Roman" panose="02020603050405020304" pitchFamily="18" charset="0"/>
                <a:ea typeface="DengXian" panose="02010600030101010101" pitchFamily="2" charset="-122"/>
              </a:rPr>
              <a:t>для решения задания учащемуся требуется самостоятельно найти ракурс решения – «перевести» задание с обыденного языка на язык предметной области (математики, географии, биологии, физики и др.)</a:t>
            </a:r>
          </a:p>
          <a:p>
            <a:pPr marL="1657350" lvl="3" indent="-285750" algn="just">
              <a:buFont typeface="Wingdings" panose="05000000000000000000" pitchFamily="2" charset="2"/>
              <a:buChar char="Ø"/>
            </a:pPr>
            <a:r>
              <a:rPr lang="ru-RU" sz="1800" dirty="0">
                <a:solidFill>
                  <a:schemeClr val="accent1">
                    <a:lumMod val="75000"/>
                  </a:schemeClr>
                </a:solidFill>
                <a:effectLst/>
                <a:latin typeface="Times New Roman" panose="02020603050405020304" pitchFamily="18" charset="0"/>
                <a:ea typeface="DengXian" panose="02010600030101010101" pitchFamily="2" charset="-122"/>
              </a:rPr>
              <a:t>моделируется понятная жизненная ситуация, как правило, вызывающая реакцию, собственный отклик</a:t>
            </a:r>
          </a:p>
          <a:p>
            <a:pPr marL="1657350" lvl="3" indent="-285750" algn="just">
              <a:buFont typeface="Wingdings" panose="05000000000000000000" pitchFamily="2" charset="2"/>
              <a:buChar char="Ø"/>
            </a:pPr>
            <a:r>
              <a:rPr lang="ru-RU" dirty="0">
                <a:solidFill>
                  <a:schemeClr val="accent1">
                    <a:lumMod val="75000"/>
                  </a:schemeClr>
                </a:solidFill>
                <a:latin typeface="Times New Roman" panose="02020603050405020304" pitchFamily="18" charset="0"/>
                <a:ea typeface="DengXian" panose="02010600030101010101" pitchFamily="2" charset="-122"/>
              </a:rPr>
              <a:t>и</a:t>
            </a:r>
            <a:r>
              <a:rPr lang="ru-RU" sz="1800" dirty="0" smtClean="0">
                <a:solidFill>
                  <a:schemeClr val="accent1">
                    <a:lumMod val="75000"/>
                  </a:schemeClr>
                </a:solidFill>
                <a:effectLst/>
                <a:latin typeface="Times New Roman" panose="02020603050405020304" pitchFamily="18" charset="0"/>
                <a:ea typeface="DengXian" panose="02010600030101010101" pitchFamily="2" charset="-122"/>
              </a:rPr>
              <a:t>нформация </a:t>
            </a:r>
            <a:r>
              <a:rPr lang="ru-RU" sz="1800" dirty="0">
                <a:solidFill>
                  <a:schemeClr val="accent1">
                    <a:lumMod val="75000"/>
                  </a:schemeClr>
                </a:solidFill>
                <a:effectLst/>
                <a:latin typeface="Times New Roman" panose="02020603050405020304" pitchFamily="18" charset="0"/>
                <a:ea typeface="DengXian" panose="02010600030101010101" pitchFamily="2" charset="-122"/>
              </a:rPr>
              <a:t>транслируется разными способами – предлагаются разные форматы (рисунки, диаграммы, схемы, фото и др.; смешанные и составные тексты)</a:t>
            </a:r>
            <a:endParaRPr lang="ru-RU" dirty="0">
              <a:solidFill>
                <a:schemeClr val="accent1">
                  <a:lumMod val="75000"/>
                </a:schemeClr>
              </a:solidFill>
            </a:endParaRPr>
          </a:p>
        </p:txBody>
      </p:sp>
      <p:pic>
        <p:nvPicPr>
          <p:cNvPr id="4098" name="Picture 2" descr="ИЛЛЮСТРАЦИЯ ЗАДАНИЙ ПО ФУНКЦИОНАЛЬНОЙ ГРАМОТНОСТИ">
            <a:extLst>
              <a:ext uri="{FF2B5EF4-FFF2-40B4-BE49-F238E27FC236}">
                <a16:creationId xmlns:a16="http://schemas.microsoft.com/office/drawing/2014/main" id="{22497228-3519-E361-0BF2-CC5AFC010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57" y="1625600"/>
            <a:ext cx="3515675" cy="427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7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3745AE70-1801-2F9E-4F15-E31246CE951E}"/>
              </a:ext>
            </a:extLst>
          </p:cNvPr>
          <p:cNvSpPr/>
          <p:nvPr/>
        </p:nvSpPr>
        <p:spPr>
          <a:xfrm>
            <a:off x="-304800" y="979332"/>
            <a:ext cx="9149251" cy="4166616"/>
          </a:xfrm>
          <a:prstGeom prst="rect">
            <a:avLst/>
          </a:prstGeom>
        </p:spPr>
        <p:txBody>
          <a:bodyPr lIns="0" tIns="0" rIns="0" bIns="0">
            <a:noAutofit/>
          </a:bodyPr>
          <a:lstStyle/>
          <a:p>
            <a:pPr marL="457200" indent="450215" algn="just"/>
            <a:endParaRPr lang="ru-RU"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TextBox 5">
            <a:extLst>
              <a:ext uri="{FF2B5EF4-FFF2-40B4-BE49-F238E27FC236}">
                <a16:creationId xmlns:a16="http://schemas.microsoft.com/office/drawing/2014/main" id="{9671DE2E-7DFE-7538-CC54-AE7922A115B5}"/>
              </a:ext>
            </a:extLst>
          </p:cNvPr>
          <p:cNvSpPr txBox="1"/>
          <p:nvPr/>
        </p:nvSpPr>
        <p:spPr>
          <a:xfrm>
            <a:off x="4241800" y="757571"/>
            <a:ext cx="4679076" cy="4401205"/>
          </a:xfrm>
          <a:prstGeom prst="rect">
            <a:avLst/>
          </a:prstGeom>
          <a:noFill/>
        </p:spPr>
        <p:txBody>
          <a:bodyPr wrap="square">
            <a:spAutoFit/>
          </a:bodyPr>
          <a:lstStyle/>
          <a:p>
            <a:r>
              <a:rPr lang="ru-RU" sz="2400" b="1" dirty="0">
                <a:solidFill>
                  <a:srgbClr val="002060"/>
                </a:solidFill>
              </a:rPr>
              <a:t>Коммуникация, сотрудничество, критическое мышление, креативность – вот главные качества, которыми должны овладеть обучающиеся 21 века</a:t>
            </a:r>
          </a:p>
          <a:p>
            <a:endParaRPr lang="ru-RU" sz="1600" b="1" cap="all" dirty="0">
              <a:ln w="500">
                <a:solidFill>
                  <a:srgbClr val="B13F9A">
                    <a:shade val="20000"/>
                    <a:satMod val="120000"/>
                  </a:srgbClr>
                </a:solidFill>
              </a:ln>
              <a:solidFill>
                <a:srgbClr val="002060"/>
              </a:solidFill>
            </a:endParaRPr>
          </a:p>
          <a:p>
            <a:r>
              <a:rPr lang="ru-RU" sz="2400" b="1" cap="all" dirty="0">
                <a:ln w="500">
                  <a:solidFill>
                    <a:srgbClr val="B13F9A">
                      <a:shade val="20000"/>
                      <a:satMod val="120000"/>
                    </a:srgbClr>
                  </a:solidFill>
                </a:ln>
                <a:solidFill>
                  <a:srgbClr val="002060"/>
                </a:solidFill>
              </a:rPr>
              <a:t>зачем учить? </a:t>
            </a:r>
            <a:endParaRPr lang="ru-RU" sz="2400" b="1" cap="all" dirty="0" smtClean="0">
              <a:ln w="500">
                <a:solidFill>
                  <a:srgbClr val="B13F9A">
                    <a:shade val="20000"/>
                    <a:satMod val="120000"/>
                  </a:srgbClr>
                </a:solidFill>
              </a:ln>
              <a:solidFill>
                <a:srgbClr val="002060"/>
              </a:solidFill>
            </a:endParaRPr>
          </a:p>
          <a:p>
            <a:r>
              <a:rPr lang="ru-RU" sz="2400" b="1" cap="all" dirty="0" smtClean="0">
                <a:ln w="500">
                  <a:solidFill>
                    <a:srgbClr val="B13F9A">
                      <a:shade val="20000"/>
                      <a:satMod val="120000"/>
                    </a:srgbClr>
                  </a:solidFill>
                </a:ln>
                <a:solidFill>
                  <a:srgbClr val="002060"/>
                </a:solidFill>
              </a:rPr>
              <a:t>как </a:t>
            </a:r>
            <a:r>
              <a:rPr lang="ru-RU" sz="2400" b="1" cap="all" dirty="0">
                <a:ln w="500">
                  <a:solidFill>
                    <a:srgbClr val="B13F9A">
                      <a:shade val="20000"/>
                      <a:satMod val="120000"/>
                    </a:srgbClr>
                  </a:solidFill>
                </a:ln>
                <a:solidFill>
                  <a:srgbClr val="002060"/>
                </a:solidFill>
              </a:rPr>
              <a:t>учить? </a:t>
            </a:r>
            <a:br>
              <a:rPr lang="ru-RU" sz="2400" b="1" cap="all" dirty="0">
                <a:ln w="500">
                  <a:solidFill>
                    <a:srgbClr val="B13F9A">
                      <a:shade val="20000"/>
                      <a:satMod val="120000"/>
                    </a:srgbClr>
                  </a:solidFill>
                </a:ln>
                <a:solidFill>
                  <a:srgbClr val="002060"/>
                </a:solidFill>
              </a:rPr>
            </a:br>
            <a:r>
              <a:rPr lang="ru-RU" sz="2400" b="1" cap="all" dirty="0">
                <a:ln w="500">
                  <a:solidFill>
                    <a:srgbClr val="B13F9A">
                      <a:shade val="20000"/>
                      <a:satMod val="120000"/>
                    </a:srgbClr>
                  </a:solidFill>
                </a:ln>
                <a:solidFill>
                  <a:srgbClr val="002060"/>
                </a:solidFill>
              </a:rPr>
              <a:t>А главное </a:t>
            </a:r>
            <a:r>
              <a:rPr lang="ru-RU" sz="2400" b="1" cap="all" dirty="0" smtClean="0">
                <a:ln w="500">
                  <a:solidFill>
                    <a:srgbClr val="B13F9A">
                      <a:shade val="20000"/>
                      <a:satMod val="120000"/>
                    </a:srgbClr>
                  </a:solidFill>
                </a:ln>
                <a:solidFill>
                  <a:srgbClr val="002060"/>
                </a:solidFill>
              </a:rPr>
              <a:t>– </a:t>
            </a:r>
          </a:p>
          <a:p>
            <a:r>
              <a:rPr lang="ru-RU" sz="2400" b="1" cap="all" dirty="0" smtClean="0">
                <a:ln w="500">
                  <a:solidFill>
                    <a:srgbClr val="B13F9A">
                      <a:shade val="20000"/>
                      <a:satMod val="120000"/>
                    </a:srgbClr>
                  </a:solidFill>
                </a:ln>
                <a:solidFill>
                  <a:srgbClr val="002060"/>
                </a:solidFill>
              </a:rPr>
              <a:t>как </a:t>
            </a:r>
            <a:r>
              <a:rPr lang="ru-RU" sz="2400" b="1" cap="all" dirty="0">
                <a:ln w="500">
                  <a:solidFill>
                    <a:srgbClr val="B13F9A">
                      <a:shade val="20000"/>
                      <a:satMod val="120000"/>
                    </a:srgbClr>
                  </a:solidFill>
                </a:ln>
                <a:solidFill>
                  <a:srgbClr val="002060"/>
                </a:solidFill>
              </a:rPr>
              <a:t>учить результативно</a:t>
            </a:r>
            <a:r>
              <a:rPr lang="ru-RU" sz="2400" b="1" cap="all" dirty="0" smtClean="0">
                <a:ln w="500">
                  <a:solidFill>
                    <a:srgbClr val="B13F9A">
                      <a:shade val="20000"/>
                      <a:satMod val="120000"/>
                    </a:srgbClr>
                  </a:solidFill>
                </a:ln>
                <a:solidFill>
                  <a:srgbClr val="002060"/>
                </a:solidFill>
              </a:rPr>
              <a:t>?</a:t>
            </a:r>
            <a:endParaRPr lang="ru-RU" sz="2400" dirty="0"/>
          </a:p>
        </p:txBody>
      </p:sp>
      <p:pic>
        <p:nvPicPr>
          <p:cNvPr id="16386" name="Picture 2" descr="ИЛЛЮСТРАЦИЯ ЗАДАНИЙ ПО ФУНКЦИОНАЛЬНОЙ ГРАМОТНОСТИ ИЗ ОПЫТА ПЕДАГОГОВ">
            <a:extLst>
              <a:ext uri="{FF2B5EF4-FFF2-40B4-BE49-F238E27FC236}">
                <a16:creationId xmlns:a16="http://schemas.microsoft.com/office/drawing/2014/main" id="{EB435D9E-8C3D-E9F7-CFFE-CBF33197ED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1305051"/>
            <a:ext cx="37211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3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E4A9D38-C32D-4855-8472-499750E8E260}"/>
              </a:ext>
            </a:extLst>
          </p:cNvPr>
          <p:cNvPicPr>
            <a:picLocks noChangeAspect="1"/>
          </p:cNvPicPr>
          <p:nvPr/>
        </p:nvPicPr>
        <p:blipFill>
          <a:blip r:embed="rId2"/>
          <a:stretch>
            <a:fillRect/>
          </a:stretch>
        </p:blipFill>
        <p:spPr>
          <a:xfrm>
            <a:off x="752475" y="3933056"/>
            <a:ext cx="7639050" cy="2495550"/>
          </a:xfrm>
          <a:prstGeom prst="rect">
            <a:avLst/>
          </a:prstGeom>
        </p:spPr>
      </p:pic>
      <p:sp>
        <p:nvSpPr>
          <p:cNvPr id="3" name="Прямоугольник 2"/>
          <p:cNvSpPr/>
          <p:nvPr/>
        </p:nvSpPr>
        <p:spPr>
          <a:xfrm>
            <a:off x="752475" y="177800"/>
            <a:ext cx="7362825" cy="3170099"/>
          </a:xfrm>
          <a:prstGeom prst="rect">
            <a:avLst/>
          </a:prstGeom>
        </p:spPr>
        <p:txBody>
          <a:bodyPr wrap="square">
            <a:spAutoFit/>
          </a:bodyPr>
          <a:lstStyle/>
          <a:p>
            <a:pPr lvl="0" indent="450850" algn="just" fontAlgn="base">
              <a:spcBef>
                <a:spcPct val="0"/>
              </a:spcBef>
              <a:spcAft>
                <a:spcPct val="0"/>
              </a:spcAft>
            </a:pPr>
            <a:r>
              <a:rPr lang="ru-RU" sz="2000" dirty="0">
                <a:solidFill>
                  <a:schemeClr val="accent1">
                    <a:lumMod val="75000"/>
                  </a:schemeClr>
                </a:solidFill>
                <a:latin typeface="Times New Roman" pitchFamily="18" charset="0"/>
                <a:cs typeface="Times New Roman" pitchFamily="18" charset="0"/>
              </a:rPr>
              <a:t>«</a:t>
            </a:r>
            <a:r>
              <a:rPr lang="ru-RU" sz="2000" b="1" dirty="0">
                <a:solidFill>
                  <a:schemeClr val="accent1">
                    <a:lumMod val="75000"/>
                  </a:schemeClr>
                </a:solidFill>
                <a:latin typeface="Times New Roman" pitchFamily="18" charset="0"/>
                <a:cs typeface="Times New Roman" pitchFamily="18" charset="0"/>
              </a:rPr>
              <a:t>Функциональная </a:t>
            </a:r>
            <a:r>
              <a:rPr lang="ru-RU" sz="2000" b="1" dirty="0" smtClean="0">
                <a:solidFill>
                  <a:schemeClr val="accent1">
                    <a:lumMod val="75000"/>
                  </a:schemeClr>
                </a:solidFill>
                <a:latin typeface="Times New Roman" pitchFamily="18" charset="0"/>
                <a:cs typeface="Times New Roman" pitchFamily="18" charset="0"/>
              </a:rPr>
              <a:t>грамотность» </a:t>
            </a:r>
            <a:r>
              <a:rPr lang="ru-RU" sz="2000" dirty="0">
                <a:solidFill>
                  <a:schemeClr val="accent1">
                    <a:lumMod val="75000"/>
                  </a:schemeClr>
                </a:solidFill>
                <a:latin typeface="Times New Roman" pitchFamily="18" charset="0"/>
                <a:cs typeface="Times New Roman" pitchFamily="18" charset="0"/>
              </a:rPr>
              <a:t>сегодня — это базовое образование личности. </a:t>
            </a:r>
            <a:r>
              <a:rPr lang="ru-RU" sz="2000" u="sng" dirty="0">
                <a:solidFill>
                  <a:schemeClr val="accent1">
                    <a:lumMod val="75000"/>
                  </a:schemeClr>
                </a:solidFill>
                <a:latin typeface="Times New Roman" pitchFamily="18" charset="0"/>
                <a:cs typeface="Times New Roman" pitchFamily="18" charset="0"/>
              </a:rPr>
              <a:t>Ребенок должен обладать</a:t>
            </a:r>
            <a:r>
              <a:rPr lang="ru-RU" sz="2000" dirty="0">
                <a:solidFill>
                  <a:schemeClr val="accent1">
                    <a:lumMod val="75000"/>
                  </a:schemeClr>
                </a:solidFill>
                <a:latin typeface="Times New Roman" pitchFamily="18" charset="0"/>
                <a:cs typeface="Times New Roman" pitchFamily="18" charset="0"/>
              </a:rPr>
              <a:t>: </a:t>
            </a:r>
          </a:p>
          <a:p>
            <a:pPr lvl="0" indent="450850" algn="just" fontAlgn="base">
              <a:spcBef>
                <a:spcPct val="0"/>
              </a:spcBef>
              <a:spcAft>
                <a:spcPct val="0"/>
              </a:spcAft>
              <a:buFontTx/>
              <a:buChar char="-"/>
            </a:pPr>
            <a:r>
              <a:rPr lang="ru-RU" sz="2000" dirty="0">
                <a:solidFill>
                  <a:schemeClr val="accent1">
                    <a:lumMod val="75000"/>
                  </a:schemeClr>
                </a:solidFill>
                <a:latin typeface="Times New Roman" pitchFamily="18" charset="0"/>
                <a:cs typeface="Times New Roman" pitchFamily="18" charset="0"/>
              </a:rPr>
              <a:t>готовностью успешно взаимодействовать с изменяющимся окружающим миром …; </a:t>
            </a:r>
          </a:p>
          <a:p>
            <a:pPr lvl="0" indent="450850" algn="just" fontAlgn="base">
              <a:spcBef>
                <a:spcPct val="0"/>
              </a:spcBef>
              <a:spcAft>
                <a:spcPct val="0"/>
              </a:spcAft>
              <a:buFontTx/>
              <a:buChar char="-"/>
            </a:pPr>
            <a:r>
              <a:rPr lang="ru-RU" sz="2000" dirty="0">
                <a:solidFill>
                  <a:schemeClr val="accent1">
                    <a:lumMod val="75000"/>
                  </a:schemeClr>
                </a:solidFill>
                <a:latin typeface="Times New Roman" pitchFamily="18" charset="0"/>
                <a:cs typeface="Times New Roman" pitchFamily="18" charset="0"/>
              </a:rPr>
              <a:t>возможностью решать различные (в том числе нестандартные) учебные и жизненные задачи…; </a:t>
            </a:r>
          </a:p>
          <a:p>
            <a:pPr lvl="0" indent="450850" algn="just" fontAlgn="base">
              <a:spcBef>
                <a:spcPct val="0"/>
              </a:spcBef>
              <a:spcAft>
                <a:spcPct val="0"/>
              </a:spcAft>
              <a:buFontTx/>
              <a:buChar char="-"/>
            </a:pPr>
            <a:r>
              <a:rPr lang="ru-RU" sz="2000" dirty="0">
                <a:solidFill>
                  <a:schemeClr val="accent1">
                    <a:lumMod val="75000"/>
                  </a:schemeClr>
                </a:solidFill>
                <a:latin typeface="Times New Roman" pitchFamily="18" charset="0"/>
                <a:cs typeface="Times New Roman" pitchFamily="18" charset="0"/>
              </a:rPr>
              <a:t>способностью строить социальные отношения…; </a:t>
            </a:r>
          </a:p>
          <a:p>
            <a:pPr lvl="0" indent="450850" algn="just" fontAlgn="base">
              <a:spcBef>
                <a:spcPct val="0"/>
              </a:spcBef>
              <a:spcAft>
                <a:spcPct val="0"/>
              </a:spcAft>
              <a:buFontTx/>
              <a:buChar char="-"/>
            </a:pPr>
            <a:r>
              <a:rPr lang="ru-RU" sz="2000" dirty="0">
                <a:solidFill>
                  <a:schemeClr val="accent1">
                    <a:lumMod val="75000"/>
                  </a:schemeClr>
                </a:solidFill>
                <a:latin typeface="Times New Roman" pitchFamily="18" charset="0"/>
                <a:cs typeface="Times New Roman" pitchFamily="18" charset="0"/>
              </a:rPr>
              <a:t>совокупностью рефлексивных умений, обеспечивающих оценку своей грамотности, стремление к дальнейшему образованию…</a:t>
            </a:r>
          </a:p>
        </p:txBody>
      </p:sp>
    </p:spTree>
    <p:extLst>
      <p:ext uri="{BB962C8B-B14F-4D97-AF65-F5344CB8AC3E}">
        <p14:creationId xmlns:p14="http://schemas.microsoft.com/office/powerpoint/2010/main" val="308729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6A5A4E71-3A6A-6253-C8FA-50CC33C5ED5E}"/>
              </a:ext>
            </a:extLst>
          </p:cNvPr>
          <p:cNvSpPr/>
          <p:nvPr/>
        </p:nvSpPr>
        <p:spPr>
          <a:xfrm>
            <a:off x="1639531" y="195350"/>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sp>
        <p:nvSpPr>
          <p:cNvPr id="3" name="Прямоугольник 2">
            <a:extLst>
              <a:ext uri="{FF2B5EF4-FFF2-40B4-BE49-F238E27FC236}">
                <a16:creationId xmlns:a16="http://schemas.microsoft.com/office/drawing/2014/main" id="{3745AE70-1801-2F9E-4F15-E31246CE951E}"/>
              </a:ext>
            </a:extLst>
          </p:cNvPr>
          <p:cNvSpPr/>
          <p:nvPr/>
        </p:nvSpPr>
        <p:spPr>
          <a:xfrm>
            <a:off x="-304800" y="979332"/>
            <a:ext cx="9149251" cy="4166616"/>
          </a:xfrm>
          <a:prstGeom prst="rect">
            <a:avLst/>
          </a:prstGeom>
        </p:spPr>
        <p:txBody>
          <a:bodyPr lIns="0" tIns="0" rIns="0" bIns="0">
            <a:noAutofit/>
          </a:bodyPr>
          <a:lstStyle/>
          <a:p>
            <a:pPr marL="457200" indent="450215" algn="just"/>
            <a:endParaRPr lang="ru-RU"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EF970956-3970-E1B5-3ABC-E0CAC5CEB19F}"/>
              </a:ext>
            </a:extLst>
          </p:cNvPr>
          <p:cNvSpPr txBox="1"/>
          <p:nvPr/>
        </p:nvSpPr>
        <p:spPr>
          <a:xfrm>
            <a:off x="165100" y="558800"/>
            <a:ext cx="8554028" cy="5062924"/>
          </a:xfrm>
          <a:prstGeom prst="rect">
            <a:avLst/>
          </a:prstGeom>
          <a:noFill/>
        </p:spPr>
        <p:txBody>
          <a:bodyPr wrap="square">
            <a:spAutoFit/>
          </a:bodyPr>
          <a:lstStyle/>
          <a:p>
            <a:pPr indent="450215" algn="ctr"/>
            <a:r>
              <a:rPr lang="ru-RU" sz="1600" b="1"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Рекомендации для педагогов по формированию </a:t>
            </a:r>
            <a:endParaRPr lang="ru-RU" sz="1600" b="1" kern="100" dirty="0" smtClean="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ctr"/>
            <a:r>
              <a:rPr lang="ru-RU" sz="1600" b="1" kern="100" dirty="0" smtClean="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функциональной </a:t>
            </a:r>
            <a:r>
              <a:rPr lang="ru-RU" sz="1600" b="1"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грамотности учащихся</a:t>
            </a:r>
            <a:endParaRPr lang="ru-RU" sz="16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1 Учащиеся должны стать активными участниками процесса изучения нового материала.</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2 Обучение должно носить деятельностный характер.</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3 Учебный процесс ориентировать на развитие самостоятельности и ответственности ученика за результаты своей деятельности.</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4 Использовать продуктивные формы групповой работы; обучение в сотрудничестве (командная, групповая работа); применять специальные активные, деятельностные, «субъект-субъектные», личностно-ориентированные, развивающие образовательные технологии (проблемно-диалогическая технология освоения новых знаний, технология проектной деятельности, обучение на основе «учебных ситуаций», уровневая дифференциация обучения, разноуровневого обучения, критического мышления, информационные и коммуникационные технологии, технология оценивания учебных достижений учащихся).</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5 Учитель должен выступать в качестве организатора (или координатора) продуктивной деятельности учащихся.</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6 Обучение должно строиться на метапредметной основе и должно быть направлено на овладение обобщёнными приёмами познавательной деятельности, учитывать уровни развития творчества.</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7 Организация деятельности – целеполагание, определение способов контроля и оценки деятельности, учебное сотрудничество.</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8 Учитель должен организовать эффективную работу с информацией; работа с учебными моделями; использование знаково-символических средств, общих схем решения; выполнение логических операций сравнения, анализа, обобщения, классификации, установление аналогий, подведение подпонятие.</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pPr indent="450215" algn="just">
              <a:spcAft>
                <a:spcPts val="800"/>
              </a:spcAft>
            </a:pPr>
            <a:r>
              <a:rPr lang="ru-RU" sz="105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rPr>
              <a:t>9 Создание обстановки доверия, уверенности в успехе.</a:t>
            </a:r>
            <a:endParaRPr lang="ru-RU" sz="800" kern="100" dirty="0">
              <a:solidFill>
                <a:schemeClr val="bg1"/>
              </a:solidFill>
              <a:effectLst/>
              <a:latin typeface="Arial Black" panose="020B0A04020102020204" pitchFamily="34" charset="0"/>
              <a:ea typeface="DengXian" panose="02010600030101010101" pitchFamily="2" charset="-122"/>
              <a:cs typeface="Times New Roman" panose="02020603050405020304" pitchFamily="18" charset="0"/>
            </a:endParaRPr>
          </a:p>
          <a:p>
            <a:r>
              <a:rPr lang="ru-RU" sz="1050" dirty="0">
                <a:solidFill>
                  <a:schemeClr val="bg1"/>
                </a:solidFill>
                <a:latin typeface="Arial Black" panose="020B0A04020102020204" pitchFamily="34" charset="0"/>
                <a:ea typeface="DengXian" panose="02010600030101010101" pitchFamily="2" charset="-122"/>
              </a:rPr>
              <a:t>	</a:t>
            </a:r>
            <a:r>
              <a:rPr lang="ru-RU" sz="1050" dirty="0" smtClean="0">
                <a:solidFill>
                  <a:schemeClr val="bg1"/>
                </a:solidFill>
                <a:effectLst/>
                <a:latin typeface="Arial Black" panose="020B0A04020102020204" pitchFamily="34" charset="0"/>
                <a:ea typeface="DengXian" panose="02010600030101010101" pitchFamily="2" charset="-122"/>
              </a:rPr>
              <a:t>10 </a:t>
            </a:r>
            <a:r>
              <a:rPr lang="ru-RU" sz="1050" dirty="0">
                <a:solidFill>
                  <a:schemeClr val="bg1"/>
                </a:solidFill>
                <a:effectLst/>
                <a:latin typeface="Arial Black" panose="020B0A04020102020204" pitchFamily="34" charset="0"/>
                <a:ea typeface="DengXian" panose="02010600030101010101" pitchFamily="2" charset="-122"/>
              </a:rPr>
              <a:t>Преобладание положительных оценок деятельности, её результатов.</a:t>
            </a:r>
            <a:endParaRPr lang="ru-RU" sz="1050" dirty="0">
              <a:solidFill>
                <a:schemeClr val="bg1"/>
              </a:solidFill>
              <a:latin typeface="Arial Black" panose="020B0A04020102020204" pitchFamily="34" charset="0"/>
            </a:endParaRPr>
          </a:p>
        </p:txBody>
      </p:sp>
      <p:pic>
        <p:nvPicPr>
          <p:cNvPr id="9" name="Рисунок 8">
            <a:extLst>
              <a:ext uri="{FF2B5EF4-FFF2-40B4-BE49-F238E27FC236}">
                <a16:creationId xmlns:a16="http://schemas.microsoft.com/office/drawing/2014/main" id="{8772C76C-7B4E-0A7B-4046-25DC685C521B}"/>
              </a:ext>
            </a:extLst>
          </p:cNvPr>
          <p:cNvPicPr>
            <a:picLocks noChangeAspect="1"/>
          </p:cNvPicPr>
          <p:nvPr/>
        </p:nvPicPr>
        <p:blipFill>
          <a:blip r:embed="rId2"/>
          <a:stretch>
            <a:fillRect/>
          </a:stretch>
        </p:blipFill>
        <p:spPr>
          <a:xfrm>
            <a:off x="6794500" y="5080007"/>
            <a:ext cx="1924628" cy="1600170"/>
          </a:xfrm>
          <a:prstGeom prst="rect">
            <a:avLst/>
          </a:prstGeom>
        </p:spPr>
      </p:pic>
    </p:spTree>
    <p:extLst>
      <p:ext uri="{BB962C8B-B14F-4D97-AF65-F5344CB8AC3E}">
        <p14:creationId xmlns:p14="http://schemas.microsoft.com/office/powerpoint/2010/main" val="2162792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470880" y="155448"/>
            <a:ext cx="2673120" cy="6638544"/>
          </a:xfrm>
          <a:prstGeom prst="rect">
            <a:avLst/>
          </a:prstGeom>
        </p:spPr>
      </p:pic>
      <p:pic>
        <p:nvPicPr>
          <p:cNvPr id="3" name="Рисунок 2"/>
          <p:cNvPicPr>
            <a:picLocks noChangeAspect="1"/>
          </p:cNvPicPr>
          <p:nvPr/>
        </p:nvPicPr>
        <p:blipFill>
          <a:blip r:embed="rId3"/>
          <a:stretch>
            <a:fillRect/>
          </a:stretch>
        </p:blipFill>
        <p:spPr>
          <a:xfrm>
            <a:off x="192130" y="0"/>
            <a:ext cx="3496990" cy="4568952"/>
          </a:xfrm>
          <a:prstGeom prst="rect">
            <a:avLst/>
          </a:prstGeom>
        </p:spPr>
      </p:pic>
      <p:sp>
        <p:nvSpPr>
          <p:cNvPr id="4" name="Прямоугольник 3"/>
          <p:cNvSpPr/>
          <p:nvPr/>
        </p:nvSpPr>
        <p:spPr>
          <a:xfrm>
            <a:off x="2641600" y="219456"/>
            <a:ext cx="5727700" cy="1583944"/>
          </a:xfrm>
          <a:prstGeom prst="rect">
            <a:avLst/>
          </a:prstGeom>
        </p:spPr>
        <p:txBody>
          <a:bodyPr lIns="0" tIns="0" rIns="0" bIns="0">
            <a:noAutofit/>
          </a:bodyPr>
          <a:lstStyle/>
          <a:p>
            <a:pPr indent="0" algn="ctr"/>
            <a:r>
              <a:rPr lang="ru" sz="2000" b="1" i="1" dirty="0" smtClean="0">
                <a:solidFill>
                  <a:schemeClr val="accent1">
                    <a:lumMod val="50000"/>
                  </a:schemeClr>
                </a:solidFill>
                <a:latin typeface="Batang" panose="02030600000101010101" pitchFamily="18" charset="-127"/>
                <a:ea typeface="Batang" panose="02030600000101010101" pitchFamily="18" charset="-127"/>
              </a:rPr>
              <a:t>«Образование </a:t>
            </a:r>
            <a:r>
              <a:rPr lang="ru" sz="2000" b="1" i="1" dirty="0">
                <a:solidFill>
                  <a:schemeClr val="accent1">
                    <a:lumMod val="50000"/>
                  </a:schemeClr>
                </a:solidFill>
                <a:latin typeface="Batang" panose="02030600000101010101" pitchFamily="18" charset="-127"/>
                <a:ea typeface="Batang" panose="02030600000101010101" pitchFamily="18" charset="-127"/>
              </a:rPr>
              <a:t>есть то, что остается после </a:t>
            </a:r>
            <a:r>
              <a:rPr lang="ru" sz="2000" b="1" i="1" dirty="0" smtClean="0">
                <a:solidFill>
                  <a:schemeClr val="accent1">
                    <a:lumMod val="50000"/>
                  </a:schemeClr>
                </a:solidFill>
                <a:latin typeface="Batang" panose="02030600000101010101" pitchFamily="18" charset="-127"/>
                <a:ea typeface="Batang" panose="02030600000101010101" pitchFamily="18" charset="-127"/>
              </a:rPr>
              <a:t>того, </a:t>
            </a:r>
            <a:r>
              <a:rPr lang="ru" sz="2000" b="1" i="1" dirty="0">
                <a:solidFill>
                  <a:schemeClr val="accent1">
                    <a:lumMod val="50000"/>
                  </a:schemeClr>
                </a:solidFill>
                <a:latin typeface="Batang" panose="02030600000101010101" pitchFamily="18" charset="-127"/>
                <a:ea typeface="Batang" panose="02030600000101010101" pitchFamily="18" charset="-127"/>
              </a:rPr>
              <a:t>когда забывается все</a:t>
            </a:r>
            <a:r>
              <a:rPr lang="ru" sz="2000" i="1" dirty="0">
                <a:solidFill>
                  <a:schemeClr val="accent1">
                    <a:lumMod val="50000"/>
                  </a:schemeClr>
                </a:solidFill>
                <a:latin typeface="Batang" panose="02030600000101010101" pitchFamily="18" charset="-127"/>
                <a:ea typeface="Batang" panose="02030600000101010101" pitchFamily="18" charset="-127"/>
              </a:rPr>
              <a:t>，</a:t>
            </a:r>
            <a:r>
              <a:rPr lang="ru" sz="2000" b="1" i="1" dirty="0">
                <a:solidFill>
                  <a:schemeClr val="accent1">
                    <a:lumMod val="50000"/>
                  </a:schemeClr>
                </a:solidFill>
                <a:latin typeface="Batang" panose="02030600000101010101" pitchFamily="18" charset="-127"/>
                <a:ea typeface="Batang" panose="02030600000101010101" pitchFamily="18" charset="-127"/>
              </a:rPr>
              <a:t> </a:t>
            </a:r>
            <a:endParaRPr lang="ru" sz="2000" b="1" i="1" dirty="0" smtClean="0">
              <a:solidFill>
                <a:schemeClr val="accent1">
                  <a:lumMod val="50000"/>
                </a:schemeClr>
              </a:solidFill>
              <a:latin typeface="Batang" panose="02030600000101010101" pitchFamily="18" charset="-127"/>
              <a:ea typeface="Batang" panose="02030600000101010101" pitchFamily="18" charset="-127"/>
            </a:endParaRPr>
          </a:p>
          <a:p>
            <a:pPr indent="0" algn="ctr"/>
            <a:r>
              <a:rPr lang="ru" sz="2000" b="1" i="1" dirty="0" smtClean="0">
                <a:solidFill>
                  <a:schemeClr val="accent1">
                    <a:lumMod val="50000"/>
                  </a:schemeClr>
                </a:solidFill>
                <a:latin typeface="Batang" panose="02030600000101010101" pitchFamily="18" charset="-127"/>
                <a:ea typeface="Batang" panose="02030600000101010101" pitchFamily="18" charset="-127"/>
              </a:rPr>
              <a:t>чему </a:t>
            </a:r>
            <a:r>
              <a:rPr lang="ru" sz="2000" b="1" i="1" dirty="0">
                <a:solidFill>
                  <a:schemeClr val="accent1">
                    <a:lumMod val="50000"/>
                  </a:schemeClr>
                </a:solidFill>
                <a:latin typeface="Batang" panose="02030600000101010101" pitchFamily="18" charset="-127"/>
                <a:ea typeface="Batang" panose="02030600000101010101" pitchFamily="18" charset="-127"/>
              </a:rPr>
              <a:t>нас учили в школе...»   </a:t>
            </a:r>
          </a:p>
          <a:p>
            <a:pPr indent="0" algn="ctr"/>
            <a:r>
              <a:rPr lang="ru" sz="2000" b="1" dirty="0">
                <a:solidFill>
                  <a:schemeClr val="accent1">
                    <a:lumMod val="50000"/>
                  </a:schemeClr>
                </a:solidFill>
                <a:latin typeface="Meiryo UI" panose="020B0604030504040204" pitchFamily="34" charset="-128"/>
                <a:ea typeface="Meiryo UI" panose="020B0604030504040204" pitchFamily="34" charset="-128"/>
                <a:cs typeface="Meiryo UI" panose="020B0604030504040204" pitchFamily="34" charset="-128"/>
              </a:rPr>
              <a:t>Альберт </a:t>
            </a:r>
            <a:r>
              <a:rPr lang="ru" sz="2000" b="1" dirty="0" smtClean="0">
                <a:solidFill>
                  <a:schemeClr val="accent1">
                    <a:lumMod val="50000"/>
                  </a:schemeClr>
                </a:solidFill>
                <a:latin typeface="Meiryo UI" panose="020B0604030504040204" pitchFamily="34" charset="-128"/>
                <a:ea typeface="Meiryo UI" panose="020B0604030504040204" pitchFamily="34" charset="-128"/>
                <a:cs typeface="Meiryo UI" panose="020B0604030504040204" pitchFamily="34" charset="-128"/>
              </a:rPr>
              <a:t>Эйнштейн</a:t>
            </a:r>
            <a:endParaRPr lang="ru" sz="2000" b="1" dirty="0">
              <a:solidFill>
                <a:schemeClr val="accent1">
                  <a:lumMod val="50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Прямоугольник 4"/>
          <p:cNvSpPr/>
          <p:nvPr/>
        </p:nvSpPr>
        <p:spPr>
          <a:xfrm flipV="1">
            <a:off x="829056" y="3543300"/>
            <a:ext cx="5533644" cy="800100"/>
          </a:xfrm>
          <a:prstGeom prst="rect">
            <a:avLst/>
          </a:prstGeom>
        </p:spPr>
        <p:txBody>
          <a:bodyPr wrap="none" lIns="0" tIns="0" rIns="0" bIns="0">
            <a:noAutofit/>
          </a:bodyPr>
          <a:lstStyle/>
          <a:p>
            <a:pPr indent="0">
              <a:lnSpc>
                <a:spcPts val="2090"/>
              </a:lnSpc>
            </a:pPr>
            <a:endParaRPr lang="ru" sz="1800" b="1" dirty="0">
              <a:solidFill>
                <a:schemeClr val="accent1">
                  <a:lumMod val="50000"/>
                </a:schemeClr>
              </a:solidFill>
              <a:latin typeface="Trebuchet MS"/>
            </a:endParaRPr>
          </a:p>
        </p:txBody>
      </p:sp>
      <p:pic>
        <p:nvPicPr>
          <p:cNvPr id="6" name="Рисунок 5"/>
          <p:cNvPicPr>
            <a:picLocks noChangeAspect="1"/>
          </p:cNvPicPr>
          <p:nvPr/>
        </p:nvPicPr>
        <p:blipFill>
          <a:blip r:embed="rId4"/>
          <a:stretch>
            <a:fillRect/>
          </a:stretch>
        </p:blipFill>
        <p:spPr>
          <a:xfrm>
            <a:off x="1182795" y="2234703"/>
            <a:ext cx="6286501" cy="439469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286435"/>
            <a:ext cx="4572000" cy="4278094"/>
          </a:xfrm>
          <a:prstGeom prst="rect">
            <a:avLst/>
          </a:prstGeom>
        </p:spPr>
        <p:txBody>
          <a:bodyPr>
            <a:spAutoFit/>
          </a:bodyPr>
          <a:lstStyle/>
          <a:p>
            <a:pPr algn="just"/>
            <a:r>
              <a:rPr lang="ru-RU" sz="2800" dirty="0">
                <a:solidFill>
                  <a:schemeClr val="accent1">
                    <a:lumMod val="75000"/>
                  </a:schemeClr>
                </a:solidFill>
                <a:latin typeface="Times New Roman" pitchFamily="18" charset="0"/>
                <a:cs typeface="Times New Roman" pitchFamily="18" charset="0"/>
              </a:rPr>
              <a:t>«</a:t>
            </a:r>
            <a:r>
              <a:rPr lang="ru-RU" sz="2800" b="1" dirty="0">
                <a:solidFill>
                  <a:schemeClr val="accent1">
                    <a:lumMod val="75000"/>
                  </a:schemeClr>
                </a:solidFill>
                <a:latin typeface="Times New Roman" pitchFamily="18" charset="0"/>
                <a:cs typeface="Times New Roman" pitchFamily="18" charset="0"/>
              </a:rPr>
              <a:t>Функциональная грамотность» </a:t>
            </a:r>
            <a:r>
              <a:rPr lang="ru-RU" sz="2800" dirty="0">
                <a:solidFill>
                  <a:schemeClr val="accent1">
                    <a:lumMod val="75000"/>
                  </a:schemeClr>
                </a:solidFill>
                <a:latin typeface="Times New Roman" pitchFamily="18" charset="0"/>
                <a:cs typeface="Times New Roman" pitchFamily="18" charset="0"/>
              </a:rPr>
              <a:t>сегодня </a:t>
            </a:r>
            <a:r>
              <a:rPr lang="ru-RU" sz="2800" dirty="0" smtClean="0">
                <a:solidFill>
                  <a:schemeClr val="accent1">
                    <a:lumMod val="75000"/>
                  </a:schemeClr>
                </a:solidFill>
                <a:latin typeface="Times New Roman" pitchFamily="18" charset="0"/>
                <a:cs typeface="Times New Roman" pitchFamily="18" charset="0"/>
              </a:rPr>
              <a:t>– способность человека вступать в отношения с внешней средой, максимально быстро адаптироваться и функционировать с ней.</a:t>
            </a:r>
          </a:p>
          <a:p>
            <a:pPr algn="just"/>
            <a:r>
              <a:rPr lang="ru-RU" sz="2400" dirty="0" smtClean="0">
                <a:solidFill>
                  <a:schemeClr val="accent1">
                    <a:lumMod val="75000"/>
                  </a:schemeClr>
                </a:solidFill>
                <a:latin typeface="Times New Roman" pitchFamily="18" charset="0"/>
                <a:cs typeface="Times New Roman" pitchFamily="18" charset="0"/>
              </a:rPr>
              <a:t>(новый словарь методических терминов и понятий)</a:t>
            </a:r>
            <a:endParaRPr lang="ru-RU" sz="2400" dirty="0"/>
          </a:p>
        </p:txBody>
      </p:sp>
      <p:sp>
        <p:nvSpPr>
          <p:cNvPr id="3" name="Rectangle 2"/>
          <p:cNvSpPr>
            <a:spLocks noChangeArrowheads="1"/>
          </p:cNvSpPr>
          <p:nvPr/>
        </p:nvSpPr>
        <p:spPr bwMode="auto">
          <a:xfrm>
            <a:off x="3858324" y="3975100"/>
            <a:ext cx="105307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3073" name="Picture 7" descr="j04107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286" y="3392557"/>
            <a:ext cx="3400563" cy="276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7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02011" y="493776"/>
            <a:ext cx="5330952" cy="920496"/>
          </a:xfrm>
          <a:prstGeom prst="rect">
            <a:avLst/>
          </a:prstGeom>
        </p:spPr>
        <p:txBody>
          <a:bodyPr lIns="0" tIns="0" rIns="0" bIns="0">
            <a:noAutofit/>
          </a:bodyPr>
          <a:lstStyle/>
          <a:p>
            <a:pPr indent="0" algn="ctr">
              <a:lnSpc>
                <a:spcPts val="3888"/>
              </a:lnSpc>
            </a:pPr>
            <a:r>
              <a:rPr lang="ru" sz="3200" dirty="0">
                <a:solidFill>
                  <a:schemeClr val="accent1">
                    <a:lumMod val="50000"/>
                  </a:schemeClr>
                </a:solidFill>
                <a:latin typeface="Trebuchet MS"/>
              </a:rPr>
              <a:t>Желаю, чтобы вашими спутниками по жизни были:</a:t>
            </a:r>
          </a:p>
        </p:txBody>
      </p:sp>
      <p:pic>
        <p:nvPicPr>
          <p:cNvPr id="6" name="Рисунок 5">
            <a:extLst>
              <a:ext uri="{FF2B5EF4-FFF2-40B4-BE49-F238E27FC236}">
                <a16:creationId xmlns:a16="http://schemas.microsoft.com/office/drawing/2014/main" id="{F0B95FEC-4D7B-7275-A93F-B8BC45070B86}"/>
              </a:ext>
            </a:extLst>
          </p:cNvPr>
          <p:cNvPicPr>
            <a:picLocks noChangeAspect="1"/>
          </p:cNvPicPr>
          <p:nvPr/>
        </p:nvPicPr>
        <p:blipFill>
          <a:blip r:embed="rId2"/>
          <a:stretch>
            <a:fillRect/>
          </a:stretch>
        </p:blipFill>
        <p:spPr>
          <a:xfrm>
            <a:off x="157243" y="1414272"/>
            <a:ext cx="4414757" cy="2140672"/>
          </a:xfrm>
          <a:prstGeom prst="rect">
            <a:avLst/>
          </a:prstGeom>
        </p:spPr>
      </p:pic>
      <p:pic>
        <p:nvPicPr>
          <p:cNvPr id="8" name="Рисунок 7">
            <a:extLst>
              <a:ext uri="{FF2B5EF4-FFF2-40B4-BE49-F238E27FC236}">
                <a16:creationId xmlns:a16="http://schemas.microsoft.com/office/drawing/2014/main" id="{BE722021-93EA-E72A-25EF-74B0BCDC34B7}"/>
              </a:ext>
            </a:extLst>
          </p:cNvPr>
          <p:cNvPicPr>
            <a:picLocks noChangeAspect="1"/>
          </p:cNvPicPr>
          <p:nvPr/>
        </p:nvPicPr>
        <p:blipFill>
          <a:blip r:embed="rId3"/>
          <a:stretch>
            <a:fillRect/>
          </a:stretch>
        </p:blipFill>
        <p:spPr>
          <a:xfrm>
            <a:off x="4767487" y="1442541"/>
            <a:ext cx="4376513" cy="2051861"/>
          </a:xfrm>
          <a:prstGeom prst="rect">
            <a:avLst/>
          </a:prstGeom>
        </p:spPr>
      </p:pic>
      <p:pic>
        <p:nvPicPr>
          <p:cNvPr id="10" name="Рисунок 9">
            <a:extLst>
              <a:ext uri="{FF2B5EF4-FFF2-40B4-BE49-F238E27FC236}">
                <a16:creationId xmlns:a16="http://schemas.microsoft.com/office/drawing/2014/main" id="{8FE9EBEB-D6F8-5996-646C-4E4B68E7CDE7}"/>
              </a:ext>
            </a:extLst>
          </p:cNvPr>
          <p:cNvPicPr>
            <a:picLocks noChangeAspect="1"/>
          </p:cNvPicPr>
          <p:nvPr/>
        </p:nvPicPr>
        <p:blipFill>
          <a:blip r:embed="rId4"/>
          <a:stretch>
            <a:fillRect/>
          </a:stretch>
        </p:blipFill>
        <p:spPr>
          <a:xfrm>
            <a:off x="2182471" y="3870036"/>
            <a:ext cx="5353824" cy="267691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chemeClr val="tx2">
                <a:lumMod val="40000"/>
                <a:lumOff val="6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2154936" y="262128"/>
            <a:ext cx="6471828" cy="846236"/>
          </a:xfrm>
          <a:prstGeom prst="rect">
            <a:avLst/>
          </a:prstGeom>
        </p:spPr>
        <p:txBody>
          <a:bodyPr lIns="0" tIns="0" rIns="0" bIns="0">
            <a:noAutofit/>
          </a:bodyPr>
          <a:lstStyle/>
          <a:p>
            <a:pPr indent="0" algn="just">
              <a:lnSpc>
                <a:spcPts val="4220"/>
              </a:lnSpc>
              <a:spcAft>
                <a:spcPts val="10220"/>
              </a:spcAft>
            </a:pPr>
            <a:r>
              <a:rPr lang="ru" sz="3500" b="1" u="sng" dirty="0" smtClean="0">
                <a:solidFill>
                  <a:srgbClr val="0070C0"/>
                </a:solidFill>
                <a:latin typeface="Tahoma"/>
              </a:rPr>
              <a:t>ПЕДАГОГИЧЕСКИЙ </a:t>
            </a:r>
            <a:r>
              <a:rPr lang="ru" sz="3500" b="1" u="sng" dirty="0">
                <a:solidFill>
                  <a:srgbClr val="0070C0"/>
                </a:solidFill>
                <a:latin typeface="Tahoma"/>
              </a:rPr>
              <a:t>СОВЕТ</a:t>
            </a:r>
          </a:p>
        </p:txBody>
      </p:sp>
      <p:sp>
        <p:nvSpPr>
          <p:cNvPr id="9" name="TextBox 8">
            <a:extLst>
              <a:ext uri="{FF2B5EF4-FFF2-40B4-BE49-F238E27FC236}">
                <a16:creationId xmlns:a16="http://schemas.microsoft.com/office/drawing/2014/main" id="{4DD1464C-C7AE-F9D3-B137-9D22E1405FCB}"/>
              </a:ext>
            </a:extLst>
          </p:cNvPr>
          <p:cNvSpPr txBox="1"/>
          <p:nvPr/>
        </p:nvSpPr>
        <p:spPr>
          <a:xfrm>
            <a:off x="1333500" y="2227164"/>
            <a:ext cx="6906639" cy="3170099"/>
          </a:xfrm>
          <a:prstGeom prst="rect">
            <a:avLst/>
          </a:prstGeom>
          <a:noFill/>
        </p:spPr>
        <p:txBody>
          <a:bodyPr wrap="square" rtlCol="0">
            <a:spAutoFit/>
          </a:bodyPr>
          <a:lstStyle/>
          <a:p>
            <a:pPr algn="ctr"/>
            <a:r>
              <a:rPr lang="ru-RU" sz="4000" b="1" dirty="0" smtClean="0">
                <a:solidFill>
                  <a:schemeClr val="bg2">
                    <a:lumMod val="75000"/>
                  </a:schemeClr>
                </a:solidFill>
                <a:effectLst>
                  <a:glow rad="127000">
                    <a:schemeClr val="tx2"/>
                  </a:glow>
                </a:effectLst>
                <a:latin typeface="Tahoma" panose="020B0604030504040204" pitchFamily="34" charset="0"/>
                <a:ea typeface="Tahoma" panose="020B0604030504040204" pitchFamily="34" charset="0"/>
                <a:cs typeface="Tahoma" panose="020B0604030504040204" pitchFamily="34" charset="0"/>
              </a:rPr>
              <a:t>Формирование функциональной </a:t>
            </a:r>
            <a:r>
              <a:rPr lang="ru-RU" sz="4000" b="1" dirty="0">
                <a:solidFill>
                  <a:schemeClr val="bg2">
                    <a:lumMod val="75000"/>
                  </a:schemeClr>
                </a:solidFill>
                <a:effectLst>
                  <a:glow rad="127000">
                    <a:schemeClr val="tx2"/>
                  </a:glow>
                </a:effectLst>
                <a:latin typeface="Tahoma" panose="020B0604030504040204" pitchFamily="34" charset="0"/>
                <a:ea typeface="Tahoma" panose="020B0604030504040204" pitchFamily="34" charset="0"/>
                <a:cs typeface="Tahoma" panose="020B0604030504040204" pitchFamily="34" charset="0"/>
              </a:rPr>
              <a:t>грамотности </a:t>
            </a:r>
            <a:r>
              <a:rPr lang="ru-RU" sz="4000" b="1" dirty="0" smtClean="0">
                <a:solidFill>
                  <a:schemeClr val="bg2">
                    <a:lumMod val="75000"/>
                  </a:schemeClr>
                </a:solidFill>
                <a:effectLst>
                  <a:glow rad="127000">
                    <a:schemeClr val="tx2"/>
                  </a:glow>
                </a:effectLst>
                <a:latin typeface="Tahoma" panose="020B0604030504040204" pitchFamily="34" charset="0"/>
                <a:ea typeface="Tahoma" panose="020B0604030504040204" pitchFamily="34" charset="0"/>
                <a:cs typeface="Tahoma" panose="020B0604030504040204" pitchFamily="34" charset="0"/>
              </a:rPr>
              <a:t>учащихся</a:t>
            </a:r>
          </a:p>
          <a:p>
            <a:pPr algn="ctr"/>
            <a:r>
              <a:rPr lang="ru-RU" sz="4000" b="1" dirty="0">
                <a:solidFill>
                  <a:schemeClr val="bg2">
                    <a:lumMod val="75000"/>
                  </a:schemeClr>
                </a:solidFill>
                <a:effectLst>
                  <a:glow rad="127000">
                    <a:schemeClr val="tx2"/>
                  </a:glow>
                </a:effectLst>
                <a:latin typeface="Tahoma" panose="020B0604030504040204" pitchFamily="34" charset="0"/>
                <a:ea typeface="Tahoma" panose="020B0604030504040204" pitchFamily="34" charset="0"/>
                <a:cs typeface="Tahoma" panose="020B0604030504040204" pitchFamily="34" charset="0"/>
              </a:rPr>
              <a:t>с</a:t>
            </a:r>
            <a:r>
              <a:rPr lang="ru-RU" sz="4000" b="1" dirty="0" smtClean="0">
                <a:solidFill>
                  <a:schemeClr val="bg2">
                    <a:lumMod val="75000"/>
                  </a:schemeClr>
                </a:solidFill>
                <a:effectLst>
                  <a:glow rad="127000">
                    <a:schemeClr val="tx2"/>
                  </a:glow>
                </a:effectLst>
                <a:latin typeface="Tahoma" panose="020B0604030504040204" pitchFamily="34" charset="0"/>
                <a:ea typeface="Tahoma" panose="020B0604030504040204" pitchFamily="34" charset="0"/>
                <a:cs typeface="Tahoma" panose="020B0604030504040204" pitchFamily="34" charset="0"/>
              </a:rPr>
              <a:t>редствами современного урока</a:t>
            </a:r>
            <a:endParaRPr lang="ru-RU" sz="4000" b="1" dirty="0">
              <a:solidFill>
                <a:schemeClr val="bg2">
                  <a:lumMod val="75000"/>
                </a:schemeClr>
              </a:solidFill>
              <a:effectLst>
                <a:glow rad="127000">
                  <a:schemeClr val="tx2"/>
                </a:glow>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2"/>
          <p:cNvSpPr>
            <a:spLocks noChangeArrowheads="1"/>
          </p:cNvSpPr>
          <p:nvPr/>
        </p:nvSpPr>
        <p:spPr bwMode="auto">
          <a:xfrm>
            <a:off x="177800" y="354492"/>
            <a:ext cx="8184516" cy="37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3" name="Rectangle 4"/>
          <p:cNvSpPr>
            <a:spLocks noChangeArrowheads="1"/>
          </p:cNvSpPr>
          <p:nvPr/>
        </p:nvSpPr>
        <p:spPr bwMode="auto">
          <a:xfrm>
            <a:off x="571500" y="354492"/>
            <a:ext cx="950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7" name="Picture 15" descr="j03974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00728"/>
            <a:ext cx="1435100" cy="224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6B14D2-3963-F8A4-EA5C-16A50C8D7183}"/>
              </a:ext>
            </a:extLst>
          </p:cNvPr>
          <p:cNvSpPr txBox="1"/>
          <p:nvPr/>
        </p:nvSpPr>
        <p:spPr>
          <a:xfrm>
            <a:off x="129309" y="232150"/>
            <a:ext cx="8672946" cy="6555641"/>
          </a:xfrm>
          <a:prstGeom prst="rect">
            <a:avLst/>
          </a:prstGeom>
          <a:noFill/>
        </p:spPr>
        <p:txBody>
          <a:bodyPr wrap="square">
            <a:spAutoFit/>
          </a:bodyPr>
          <a:lstStyle/>
          <a:p>
            <a:pPr lvl="0"/>
            <a:r>
              <a:rPr lang="ru-RU" sz="1600" b="1" i="1" u="sng" dirty="0" smtClean="0">
                <a:solidFill>
                  <a:schemeClr val="accent1">
                    <a:lumMod val="75000"/>
                  </a:schemeClr>
                </a:solidFill>
                <a:latin typeface="Arial" panose="020B0604020202020204" pitchFamily="34" charset="0"/>
                <a:cs typeface="Arial" panose="020B0604020202020204" pitchFamily="34" charset="0"/>
              </a:rPr>
              <a:t>Методисту Шлягер Т.В.</a:t>
            </a:r>
            <a:r>
              <a:rPr lang="ru-RU" sz="1600" dirty="0">
                <a:solidFill>
                  <a:schemeClr val="accent1">
                    <a:lumMod val="75000"/>
                  </a:schemeClr>
                </a:solidFill>
                <a:latin typeface="Arial" panose="020B0604020202020204" pitchFamily="34" charset="0"/>
                <a:cs typeface="Arial" panose="020B0604020202020204" pitchFamily="34" charset="0"/>
              </a:rPr>
              <a:t> </a:t>
            </a:r>
            <a:r>
              <a:rPr lang="ru-RU" sz="1600" dirty="0" smtClean="0">
                <a:solidFill>
                  <a:schemeClr val="accent1">
                    <a:lumMod val="75000"/>
                  </a:schemeClr>
                </a:solidFill>
                <a:latin typeface="Arial" panose="020B0604020202020204" pitchFamily="34" charset="0"/>
                <a:cs typeface="Arial" panose="020B0604020202020204" pitchFamily="34" charset="0"/>
              </a:rPr>
              <a:t>организовать:</a:t>
            </a:r>
          </a:p>
          <a:p>
            <a:pPr lvl="0"/>
            <a:r>
              <a:rPr lang="ru-RU" sz="1600" b="1" dirty="0" smtClean="0">
                <a:solidFill>
                  <a:schemeClr val="accent1">
                    <a:lumMod val="75000"/>
                  </a:schemeClr>
                </a:solidFill>
                <a:latin typeface="Arial" panose="020B0604020202020204" pitchFamily="34" charset="0"/>
                <a:cs typeface="Arial" panose="020B0604020202020204" pitchFamily="34" charset="0"/>
              </a:rPr>
              <a:t>1</a:t>
            </a:r>
            <a:r>
              <a:rPr lang="ru-RU" sz="1600" dirty="0" smtClean="0">
                <a:solidFill>
                  <a:schemeClr val="accent1">
                    <a:lumMod val="75000"/>
                  </a:schemeClr>
                </a:solidFill>
                <a:latin typeface="Arial" panose="020B0604020202020204" pitchFamily="34" charset="0"/>
                <a:cs typeface="Arial" panose="020B0604020202020204" pitchFamily="34" charset="0"/>
              </a:rPr>
              <a:t>. </a:t>
            </a:r>
            <a:r>
              <a:rPr lang="ru-RU" sz="1600" dirty="0">
                <a:solidFill>
                  <a:schemeClr val="accent1">
                    <a:lumMod val="75000"/>
                  </a:schemeClr>
                </a:solidFill>
                <a:latin typeface="Arial" panose="020B0604020202020204" pitchFamily="34" charset="0"/>
                <a:cs typeface="Arial" panose="020B0604020202020204" pitchFamily="34" charset="0"/>
              </a:rPr>
              <a:t>М</a:t>
            </a:r>
            <a:r>
              <a:rPr lang="ru-RU" sz="1600" dirty="0" smtClean="0">
                <a:solidFill>
                  <a:schemeClr val="accent1">
                    <a:lumMod val="75000"/>
                  </a:schemeClr>
                </a:solidFill>
                <a:latin typeface="Arial" panose="020B0604020202020204" pitchFamily="34" charset="0"/>
                <a:cs typeface="Arial" panose="020B0604020202020204" pitchFamily="34" charset="0"/>
              </a:rPr>
              <a:t>етодическое </a:t>
            </a:r>
            <a:r>
              <a:rPr lang="ru-RU" sz="1600" dirty="0">
                <a:solidFill>
                  <a:schemeClr val="accent1">
                    <a:lumMod val="75000"/>
                  </a:schemeClr>
                </a:solidFill>
                <a:latin typeface="Arial" panose="020B0604020202020204" pitchFamily="34" charset="0"/>
                <a:cs typeface="Arial" panose="020B0604020202020204" pitchFamily="34" charset="0"/>
              </a:rPr>
              <a:t>сопровождение деятельности педагогов по использованию в образовательном процессе технологий, направленных на формирование, совершенствование и развитие функциональной грамотности учащихся. </a:t>
            </a:r>
          </a:p>
          <a:p>
            <a:r>
              <a:rPr lang="ru-RU" sz="1600" b="1" dirty="0">
                <a:solidFill>
                  <a:schemeClr val="accent1">
                    <a:lumMod val="50000"/>
                  </a:schemeClr>
                </a:solidFill>
                <a:latin typeface="Arial" panose="020B0604020202020204" pitchFamily="34" charset="0"/>
                <a:cs typeface="Arial" panose="020B0604020202020204" pitchFamily="34" charset="0"/>
              </a:rPr>
              <a:t>Срок исполнения </a:t>
            </a:r>
            <a:r>
              <a:rPr lang="ru-RU" sz="1600" b="1" dirty="0" smtClean="0">
                <a:solidFill>
                  <a:schemeClr val="accent1">
                    <a:lumMod val="50000"/>
                  </a:schemeClr>
                </a:solidFill>
                <a:latin typeface="Arial" panose="020B0604020202020204" pitchFamily="34" charset="0"/>
                <a:cs typeface="Arial" panose="020B0604020202020204" pitchFamily="34" charset="0"/>
              </a:rPr>
              <a:t>– до 31 мая </a:t>
            </a:r>
            <a:r>
              <a:rPr lang="ru-RU" sz="1600" b="1" dirty="0">
                <a:solidFill>
                  <a:schemeClr val="accent1">
                    <a:lumMod val="50000"/>
                  </a:schemeClr>
                </a:solidFill>
                <a:latin typeface="Arial" panose="020B0604020202020204" pitchFamily="34" charset="0"/>
                <a:cs typeface="Arial" panose="020B0604020202020204" pitchFamily="34" charset="0"/>
              </a:rPr>
              <a:t>2025 </a:t>
            </a:r>
            <a:r>
              <a:rPr lang="ru-RU" sz="1600" b="1" dirty="0" smtClean="0">
                <a:solidFill>
                  <a:schemeClr val="accent1">
                    <a:lumMod val="50000"/>
                  </a:schemeClr>
                </a:solidFill>
                <a:latin typeface="Arial" panose="020B0604020202020204" pitchFamily="34" charset="0"/>
                <a:cs typeface="Arial" panose="020B0604020202020204" pitchFamily="34" charset="0"/>
              </a:rPr>
              <a:t>года.</a:t>
            </a:r>
          </a:p>
          <a:p>
            <a:r>
              <a:rPr lang="ru-RU" sz="1600" b="1" dirty="0" smtClean="0">
                <a:solidFill>
                  <a:schemeClr val="accent1">
                    <a:lumMod val="75000"/>
                  </a:schemeClr>
                </a:solidFill>
                <a:latin typeface="Arial" panose="020B0604020202020204" pitchFamily="34" charset="0"/>
                <a:cs typeface="Arial" panose="020B0604020202020204" pitchFamily="34" charset="0"/>
              </a:rPr>
              <a:t>2. </a:t>
            </a:r>
            <a:r>
              <a:rPr lang="ru-RU" sz="1600" dirty="0">
                <a:solidFill>
                  <a:schemeClr val="accent1">
                    <a:lumMod val="75000"/>
                  </a:schemeClr>
                </a:solidFill>
                <a:latin typeface="Arial" panose="020B0604020202020204" pitchFamily="34" charset="0"/>
                <a:cs typeface="Arial" panose="020B0604020202020204" pitchFamily="34" charset="0"/>
              </a:rPr>
              <a:t>Единый методический день «Функциональная грамотность – инструмент формирования ключевых компетенций».</a:t>
            </a:r>
          </a:p>
          <a:p>
            <a:r>
              <a:rPr lang="ru-RU" sz="1600" b="1" dirty="0">
                <a:solidFill>
                  <a:schemeClr val="accent1">
                    <a:lumMod val="75000"/>
                  </a:schemeClr>
                </a:solidFill>
                <a:latin typeface="Arial" panose="020B0604020202020204" pitchFamily="34" charset="0"/>
                <a:cs typeface="Arial" panose="020B0604020202020204" pitchFamily="34" charset="0"/>
              </a:rPr>
              <a:t>Срок исполнения - февраль 2025 года.</a:t>
            </a:r>
          </a:p>
          <a:p>
            <a:pPr lvl="0"/>
            <a:r>
              <a:rPr lang="ru-RU" sz="1600" b="1" i="1" u="sng" dirty="0">
                <a:solidFill>
                  <a:schemeClr val="accent1">
                    <a:lumMod val="75000"/>
                  </a:schemeClr>
                </a:solidFill>
                <a:latin typeface="Arial" panose="020B0604020202020204" pitchFamily="34" charset="0"/>
                <a:cs typeface="Arial" panose="020B0604020202020204" pitchFamily="34" charset="0"/>
              </a:rPr>
              <a:t>Заместителям директора </a:t>
            </a:r>
            <a:r>
              <a:rPr lang="ru-RU" sz="1600" dirty="0">
                <a:solidFill>
                  <a:schemeClr val="accent1">
                    <a:lumMod val="75000"/>
                  </a:schemeClr>
                </a:solidFill>
                <a:latin typeface="Arial" panose="020B0604020202020204" pitchFamily="34" charset="0"/>
                <a:cs typeface="Arial" panose="020B0604020202020204" pitchFamily="34" charset="0"/>
              </a:rPr>
              <a:t>запланировать и провести тематический контроль «Использование эффективных приёмов и методов развития функциональной грамотности учащихся на уроке и во внеурочной деятельности».</a:t>
            </a:r>
          </a:p>
          <a:p>
            <a:r>
              <a:rPr lang="ru-RU" sz="1600" b="1" dirty="0">
                <a:solidFill>
                  <a:schemeClr val="accent1">
                    <a:lumMod val="75000"/>
                  </a:schemeClr>
                </a:solidFill>
                <a:latin typeface="Arial" panose="020B0604020202020204" pitchFamily="34" charset="0"/>
                <a:cs typeface="Arial" panose="020B0604020202020204" pitchFamily="34" charset="0"/>
              </a:rPr>
              <a:t>Срок исполнения – 2025/2026 учебный год.</a:t>
            </a:r>
          </a:p>
          <a:p>
            <a:pPr lvl="0"/>
            <a:r>
              <a:rPr lang="ru-RU" sz="1600" b="1" i="1" u="sng" dirty="0" smtClean="0">
                <a:solidFill>
                  <a:schemeClr val="accent1">
                    <a:lumMod val="75000"/>
                  </a:schemeClr>
                </a:solidFill>
                <a:latin typeface="Arial" panose="020B0604020202020204" pitchFamily="34" charset="0"/>
                <a:cs typeface="Arial" panose="020B0604020202020204" pitchFamily="34" charset="0"/>
              </a:rPr>
              <a:t>Заместителю </a:t>
            </a:r>
            <a:r>
              <a:rPr lang="ru-RU" sz="1600" b="1" i="1" u="sng" dirty="0">
                <a:solidFill>
                  <a:schemeClr val="accent1">
                    <a:lumMod val="75000"/>
                  </a:schemeClr>
                </a:solidFill>
                <a:latin typeface="Arial" panose="020B0604020202020204" pitchFamily="34" charset="0"/>
                <a:cs typeface="Arial" panose="020B0604020202020204" pitchFamily="34" charset="0"/>
              </a:rPr>
              <a:t>директора по учебной работе Морозовой И.В</a:t>
            </a:r>
            <a:r>
              <a:rPr lang="ru-RU" sz="1600" u="sng" dirty="0">
                <a:solidFill>
                  <a:schemeClr val="accent1">
                    <a:lumMod val="75000"/>
                  </a:schemeClr>
                </a:solidFill>
                <a:latin typeface="Arial" panose="020B0604020202020204" pitchFamily="34" charset="0"/>
                <a:cs typeface="Arial" panose="020B0604020202020204" pitchFamily="34" charset="0"/>
              </a:rPr>
              <a:t>. </a:t>
            </a:r>
            <a:r>
              <a:rPr lang="ru-RU" sz="1600" dirty="0">
                <a:solidFill>
                  <a:schemeClr val="accent1">
                    <a:lumMod val="75000"/>
                  </a:schemeClr>
                </a:solidFill>
                <a:latin typeface="Arial" panose="020B0604020202020204" pitchFamily="34" charset="0"/>
                <a:cs typeface="Arial" panose="020B0604020202020204" pitchFamily="34" charset="0"/>
              </a:rPr>
              <a:t>разместить теоретические и практические материалы педагогического совета на сайте гимназии-колледжа в рубрике «Методический кабинет. Педагогическая мастерская»</a:t>
            </a:r>
          </a:p>
          <a:p>
            <a:r>
              <a:rPr lang="ru-RU" sz="1600" b="1" dirty="0">
                <a:solidFill>
                  <a:schemeClr val="accent1">
                    <a:lumMod val="75000"/>
                  </a:schemeClr>
                </a:solidFill>
                <a:latin typeface="Arial" panose="020B0604020202020204" pitchFamily="34" charset="0"/>
                <a:cs typeface="Arial" panose="020B0604020202020204" pitchFamily="34" charset="0"/>
              </a:rPr>
              <a:t>Срок исполнения – до 17 января 2025 года</a:t>
            </a:r>
            <a:r>
              <a:rPr lang="ru-RU" sz="1600" b="1" dirty="0" smtClean="0">
                <a:solidFill>
                  <a:schemeClr val="accent1">
                    <a:lumMod val="75000"/>
                  </a:schemeClr>
                </a:solidFill>
                <a:latin typeface="Arial" panose="020B0604020202020204" pitchFamily="34" charset="0"/>
                <a:cs typeface="Arial" panose="020B0604020202020204" pitchFamily="34" charset="0"/>
              </a:rPr>
              <a:t>.</a:t>
            </a:r>
          </a:p>
          <a:p>
            <a:pPr lvl="0"/>
            <a:r>
              <a:rPr lang="ru-RU" sz="1600" b="1" i="1" u="sng" dirty="0">
                <a:solidFill>
                  <a:schemeClr val="accent1">
                    <a:lumMod val="50000"/>
                  </a:schemeClr>
                </a:solidFill>
                <a:latin typeface="Arial" panose="020B0604020202020204" pitchFamily="34" charset="0"/>
                <a:cs typeface="Arial" panose="020B0604020202020204" pitchFamily="34" charset="0"/>
              </a:rPr>
              <a:t>Председателям </a:t>
            </a:r>
            <a:r>
              <a:rPr lang="ru-RU" sz="1600" b="1" i="1" u="sng" dirty="0" smtClean="0">
                <a:solidFill>
                  <a:schemeClr val="accent1">
                    <a:lumMod val="50000"/>
                  </a:schemeClr>
                </a:solidFill>
                <a:latin typeface="Arial" panose="020B0604020202020204" pitchFamily="34" charset="0"/>
                <a:cs typeface="Arial" panose="020B0604020202020204" pitchFamily="34" charset="0"/>
              </a:rPr>
              <a:t>УМО и ЦК:</a:t>
            </a:r>
            <a:r>
              <a:rPr lang="ru-RU" sz="1600" u="sng" dirty="0" smtClean="0">
                <a:solidFill>
                  <a:schemeClr val="accent1">
                    <a:lumMod val="50000"/>
                  </a:schemeClr>
                </a:solidFill>
                <a:latin typeface="Arial" panose="020B0604020202020204" pitchFamily="34" charset="0"/>
                <a:cs typeface="Arial" panose="020B0604020202020204" pitchFamily="34" charset="0"/>
              </a:rPr>
              <a:t> </a:t>
            </a:r>
            <a:endParaRPr lang="ru-RU" sz="1600" u="sng" dirty="0">
              <a:solidFill>
                <a:schemeClr val="accent1">
                  <a:lumMod val="50000"/>
                </a:schemeClr>
              </a:solidFill>
              <a:latin typeface="Arial" panose="020B0604020202020204" pitchFamily="34" charset="0"/>
              <a:cs typeface="Arial" panose="020B0604020202020204" pitchFamily="34" charset="0"/>
            </a:endParaRPr>
          </a:p>
          <a:p>
            <a:pPr fontAlgn="t"/>
            <a:r>
              <a:rPr lang="ru-RU" sz="1600" b="1" dirty="0" smtClean="0">
                <a:solidFill>
                  <a:schemeClr val="accent1">
                    <a:lumMod val="50000"/>
                  </a:schemeClr>
                </a:solidFill>
                <a:latin typeface="Arial" panose="020B0604020202020204" pitchFamily="34" charset="0"/>
                <a:cs typeface="Arial" panose="020B0604020202020204" pitchFamily="34" charset="0"/>
              </a:rPr>
              <a:t>1</a:t>
            </a:r>
            <a:r>
              <a:rPr lang="ru-RU" sz="1600" dirty="0">
                <a:solidFill>
                  <a:schemeClr val="accent1">
                    <a:lumMod val="50000"/>
                  </a:schemeClr>
                </a:solidFill>
                <a:latin typeface="Arial" panose="020B0604020202020204" pitchFamily="34" charset="0"/>
                <a:cs typeface="Arial" panose="020B0604020202020204" pitchFamily="34" charset="0"/>
              </a:rPr>
              <a:t>. Размещать на сайте </a:t>
            </a:r>
            <a:r>
              <a:rPr lang="ru-RU" sz="1600">
                <a:solidFill>
                  <a:schemeClr val="accent1">
                    <a:lumMod val="50000"/>
                  </a:schemeClr>
                </a:solidFill>
                <a:latin typeface="Arial" panose="020B0604020202020204" pitchFamily="34" charset="0"/>
                <a:cs typeface="Arial" panose="020B0604020202020204" pitchFamily="34" charset="0"/>
              </a:rPr>
              <a:t>учреждения </a:t>
            </a:r>
            <a:r>
              <a:rPr lang="ru-RU" sz="1600" smtClean="0">
                <a:solidFill>
                  <a:schemeClr val="accent1">
                    <a:lumMod val="50000"/>
                  </a:schemeClr>
                </a:solidFill>
                <a:latin typeface="Arial" panose="020B0604020202020204" pitchFamily="34" charset="0"/>
                <a:cs typeface="Arial" panose="020B0604020202020204" pitchFamily="34" charset="0"/>
              </a:rPr>
              <a:t> и в </a:t>
            </a:r>
            <a:r>
              <a:rPr lang="ru-RU" sz="1600" dirty="0">
                <a:solidFill>
                  <a:schemeClr val="accent1">
                    <a:lumMod val="50000"/>
                  </a:schemeClr>
                </a:solidFill>
                <a:latin typeface="Arial" panose="020B0604020202020204" pitchFamily="34" charset="0"/>
                <a:cs typeface="Arial" panose="020B0604020202020204" pitchFamily="34" charset="0"/>
              </a:rPr>
              <a:t>рубрике «Учителям. Работа </a:t>
            </a:r>
            <a:r>
              <a:rPr lang="ru-RU" sz="1600" dirty="0" smtClean="0">
                <a:solidFill>
                  <a:schemeClr val="accent1">
                    <a:lumMod val="50000"/>
                  </a:schemeClr>
                </a:solidFill>
                <a:latin typeface="Arial" panose="020B0604020202020204" pitchFamily="34" charset="0"/>
                <a:cs typeface="Arial" panose="020B0604020202020204" pitchFamily="34" charset="0"/>
              </a:rPr>
              <a:t>УМО» </a:t>
            </a:r>
            <a:r>
              <a:rPr lang="ru-RU" sz="1600" dirty="0">
                <a:solidFill>
                  <a:schemeClr val="accent1">
                    <a:lumMod val="50000"/>
                  </a:schemeClr>
                </a:solidFill>
                <a:latin typeface="Arial" panose="020B0604020202020204" pitchFamily="34" charset="0"/>
                <a:cs typeface="Arial" panose="020B0604020202020204" pitchFamily="34" charset="0"/>
              </a:rPr>
              <a:t>информацию о проведении предметных недель, открытых уроков, внеклассных мероприятий и об участии учителей в методических мероприятиях различного уровня.</a:t>
            </a:r>
          </a:p>
          <a:p>
            <a:pPr fontAlgn="t"/>
            <a:r>
              <a:rPr lang="ru-RU" sz="1600" b="1" dirty="0">
                <a:solidFill>
                  <a:schemeClr val="accent1">
                    <a:lumMod val="50000"/>
                  </a:schemeClr>
                </a:solidFill>
                <a:latin typeface="Arial" panose="020B0604020202020204" pitchFamily="34" charset="0"/>
                <a:cs typeface="Arial" panose="020B0604020202020204" pitchFamily="34" charset="0"/>
              </a:rPr>
              <a:t>Срок исполнения – </a:t>
            </a:r>
            <a:r>
              <a:rPr lang="ru-RU" sz="1600" b="1" dirty="0" smtClean="0">
                <a:solidFill>
                  <a:schemeClr val="accent1">
                    <a:lumMod val="50000"/>
                  </a:schemeClr>
                </a:solidFill>
                <a:latin typeface="Arial" panose="020B0604020202020204" pitchFamily="34" charset="0"/>
                <a:cs typeface="Arial" panose="020B0604020202020204" pitchFamily="34" charset="0"/>
              </a:rPr>
              <a:t>постоянно.</a:t>
            </a:r>
          </a:p>
          <a:p>
            <a:pPr fontAlgn="t"/>
            <a:r>
              <a:rPr lang="ru-RU" sz="1600" b="1" dirty="0" smtClean="0">
                <a:solidFill>
                  <a:schemeClr val="accent1">
                    <a:lumMod val="50000"/>
                  </a:schemeClr>
                </a:solidFill>
                <a:latin typeface="Arial" panose="020B0604020202020204" pitchFamily="34" charset="0"/>
                <a:cs typeface="Arial" panose="020B0604020202020204" pitchFamily="34" charset="0"/>
              </a:rPr>
              <a:t>2</a:t>
            </a:r>
            <a:r>
              <a:rPr lang="ru-RU" sz="1600" dirty="0" smtClean="0">
                <a:solidFill>
                  <a:schemeClr val="accent1">
                    <a:lumMod val="50000"/>
                  </a:schemeClr>
                </a:solidFill>
                <a:latin typeface="Arial" panose="020B0604020202020204" pitchFamily="34" charset="0"/>
                <a:cs typeface="Arial" panose="020B0604020202020204" pitchFamily="34" charset="0"/>
              </a:rPr>
              <a:t>. Создать </a:t>
            </a:r>
            <a:r>
              <a:rPr lang="ru-RU" sz="1600" dirty="0">
                <a:solidFill>
                  <a:schemeClr val="accent1">
                    <a:lumMod val="50000"/>
                  </a:schemeClr>
                </a:solidFill>
                <a:latin typeface="Arial" panose="020B0604020202020204" pitchFamily="34" charset="0"/>
                <a:cs typeface="Arial" panose="020B0604020202020204" pitchFamily="34" charset="0"/>
              </a:rPr>
              <a:t>банк заданий, отвечающих формированию функциональной грамотности учащихся в рамках предметных </a:t>
            </a:r>
            <a:r>
              <a:rPr lang="ru-RU" sz="1600" dirty="0" smtClean="0">
                <a:solidFill>
                  <a:schemeClr val="accent1">
                    <a:lumMod val="50000"/>
                  </a:schemeClr>
                </a:solidFill>
                <a:latin typeface="Arial" panose="020B0604020202020204" pitchFamily="34" charset="0"/>
                <a:cs typeface="Arial" panose="020B0604020202020204" pitchFamily="34" charset="0"/>
              </a:rPr>
              <a:t>областей. </a:t>
            </a:r>
          </a:p>
          <a:p>
            <a:pPr fontAlgn="t"/>
            <a:r>
              <a:rPr lang="ru-RU" sz="1600" b="1" dirty="0" smtClean="0">
                <a:solidFill>
                  <a:schemeClr val="accent1">
                    <a:lumMod val="50000"/>
                  </a:schemeClr>
                </a:solidFill>
                <a:latin typeface="Arial" panose="020B0604020202020204" pitchFamily="34" charset="0"/>
                <a:cs typeface="Arial" panose="020B0604020202020204" pitchFamily="34" charset="0"/>
              </a:rPr>
              <a:t>Срок </a:t>
            </a:r>
            <a:r>
              <a:rPr lang="ru-RU" sz="1600" b="1" dirty="0">
                <a:solidFill>
                  <a:schemeClr val="accent1">
                    <a:lumMod val="50000"/>
                  </a:schemeClr>
                </a:solidFill>
                <a:latin typeface="Arial" panose="020B0604020202020204" pitchFamily="34" charset="0"/>
                <a:cs typeface="Arial" panose="020B0604020202020204" pitchFamily="34" charset="0"/>
              </a:rPr>
              <a:t>исполнения –</a:t>
            </a:r>
            <a:r>
              <a:rPr lang="ru-RU" sz="1600" b="1" i="1" dirty="0">
                <a:solidFill>
                  <a:schemeClr val="accent1">
                    <a:lumMod val="50000"/>
                  </a:schemeClr>
                </a:solidFill>
                <a:latin typeface="Arial" panose="020B0604020202020204" pitchFamily="34" charset="0"/>
                <a:cs typeface="Arial" panose="020B0604020202020204" pitchFamily="34" charset="0"/>
              </a:rPr>
              <a:t> </a:t>
            </a:r>
            <a:r>
              <a:rPr lang="ru-RU" sz="1600" b="1" dirty="0">
                <a:solidFill>
                  <a:schemeClr val="accent1">
                    <a:lumMod val="50000"/>
                  </a:schemeClr>
                </a:solidFill>
                <a:latin typeface="Arial" panose="020B0604020202020204" pitchFamily="34" charset="0"/>
                <a:cs typeface="Arial" panose="020B0604020202020204" pitchFamily="34" charset="0"/>
              </a:rPr>
              <a:t>до 31 </a:t>
            </a:r>
            <a:r>
              <a:rPr lang="ru-RU" sz="1600" b="1" dirty="0" smtClean="0">
                <a:solidFill>
                  <a:schemeClr val="accent1">
                    <a:lumMod val="50000"/>
                  </a:schemeClr>
                </a:solidFill>
                <a:latin typeface="Arial" panose="020B0604020202020204" pitchFamily="34" charset="0"/>
                <a:cs typeface="Arial" panose="020B0604020202020204" pitchFamily="34" charset="0"/>
              </a:rPr>
              <a:t>августа </a:t>
            </a:r>
            <a:r>
              <a:rPr lang="ru-RU" sz="1600" b="1" dirty="0">
                <a:solidFill>
                  <a:schemeClr val="accent1">
                    <a:lumMod val="50000"/>
                  </a:schemeClr>
                </a:solidFill>
                <a:latin typeface="Arial" panose="020B0604020202020204" pitchFamily="34" charset="0"/>
                <a:cs typeface="Arial" panose="020B0604020202020204" pitchFamily="34" charset="0"/>
              </a:rPr>
              <a:t>2025 </a:t>
            </a:r>
            <a:r>
              <a:rPr lang="ru-RU" sz="1600" b="1" dirty="0" smtClean="0">
                <a:solidFill>
                  <a:schemeClr val="accent1">
                    <a:lumMod val="50000"/>
                  </a:schemeClr>
                </a:solidFill>
                <a:latin typeface="Arial" panose="020B0604020202020204" pitchFamily="34" charset="0"/>
                <a:cs typeface="Arial" panose="020B0604020202020204" pitchFamily="34" charset="0"/>
              </a:rPr>
              <a:t>года</a:t>
            </a:r>
            <a:r>
              <a:rPr lang="ru-RU" sz="1600" dirty="0" smtClean="0">
                <a:solidFill>
                  <a:schemeClr val="accent1">
                    <a:lumMod val="50000"/>
                  </a:schemeClr>
                </a:solidFill>
                <a:latin typeface="Arial" panose="020B0604020202020204" pitchFamily="34" charset="0"/>
                <a:cs typeface="Arial" panose="020B0604020202020204" pitchFamily="34" charset="0"/>
              </a:rPr>
              <a:t>.</a:t>
            </a:r>
            <a:endParaRPr lang="ru-RU" sz="1600" dirty="0">
              <a:solidFill>
                <a:schemeClr val="accent1">
                  <a:lumMod val="50000"/>
                </a:schemeClr>
              </a:solidFill>
              <a:latin typeface="Arial" panose="020B0604020202020204" pitchFamily="34" charset="0"/>
              <a:cs typeface="Arial" panose="020B0604020202020204" pitchFamily="34" charset="0"/>
            </a:endParaRPr>
          </a:p>
          <a:p>
            <a:endParaRPr lang="ru-RU" b="1" dirty="0">
              <a:solidFill>
                <a:schemeClr val="accent1">
                  <a:lumMod val="75000"/>
                </a:schemeClr>
              </a:solidFill>
              <a:latin typeface="Arial" panose="020B0604020202020204" pitchFamily="34" charset="0"/>
              <a:cs typeface="Arial" panose="020B0604020202020204" pitchFamily="34" charset="0"/>
            </a:endParaRPr>
          </a:p>
          <a:p>
            <a:pPr indent="450215" algn="just">
              <a:lnSpc>
                <a:spcPct val="150000"/>
              </a:lnSpc>
              <a:spcAft>
                <a:spcPts val="800"/>
              </a:spcAft>
            </a:pPr>
            <a:endParaRPr lang="ru-RU" sz="1200" kern="1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2" name="Rectangle 2"/>
          <p:cNvSpPr>
            <a:spLocks noChangeArrowheads="1"/>
          </p:cNvSpPr>
          <p:nvPr/>
        </p:nvSpPr>
        <p:spPr bwMode="auto">
          <a:xfrm>
            <a:off x="5041900" y="39734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Picture 14" descr="j03967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2200" y="693633"/>
            <a:ext cx="15748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359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6B14D2-3963-F8A4-EA5C-16A50C8D7183}"/>
              </a:ext>
            </a:extLst>
          </p:cNvPr>
          <p:cNvSpPr txBox="1"/>
          <p:nvPr/>
        </p:nvSpPr>
        <p:spPr>
          <a:xfrm>
            <a:off x="129309" y="232150"/>
            <a:ext cx="8672946" cy="6889065"/>
          </a:xfrm>
          <a:prstGeom prst="rect">
            <a:avLst/>
          </a:prstGeom>
          <a:noFill/>
        </p:spPr>
        <p:txBody>
          <a:bodyPr wrap="square">
            <a:spAutoFit/>
          </a:bodyPr>
          <a:lstStyle/>
          <a:p>
            <a:pPr lvl="1" algn="just"/>
            <a:r>
              <a:rPr lang="ru-RU" sz="1600" b="1" dirty="0" smtClean="0">
                <a:solidFill>
                  <a:schemeClr val="accent1">
                    <a:lumMod val="75000"/>
                  </a:schemeClr>
                </a:solidFill>
                <a:latin typeface="Arial" panose="020B0604020202020204" pitchFamily="34" charset="0"/>
                <a:cs typeface="Arial" panose="020B0604020202020204" pitchFamily="34" charset="0"/>
              </a:rPr>
              <a:t>3</a:t>
            </a:r>
            <a:r>
              <a:rPr lang="ru-RU" sz="1600" dirty="0" smtClean="0">
                <a:solidFill>
                  <a:schemeClr val="accent1">
                    <a:lumMod val="75000"/>
                  </a:schemeClr>
                </a:solidFill>
                <a:latin typeface="Arial" panose="020B0604020202020204" pitchFamily="34" charset="0"/>
                <a:cs typeface="Arial" panose="020B0604020202020204" pitchFamily="34" charset="0"/>
              </a:rPr>
              <a:t>. Внести </a:t>
            </a:r>
            <a:r>
              <a:rPr lang="ru-RU" sz="1600" dirty="0">
                <a:solidFill>
                  <a:schemeClr val="accent1">
                    <a:lumMod val="75000"/>
                  </a:schemeClr>
                </a:solidFill>
                <a:latin typeface="Arial" panose="020B0604020202020204" pitchFamily="34" charset="0"/>
                <a:cs typeface="Arial" panose="020B0604020202020204" pitchFamily="34" charset="0"/>
              </a:rPr>
              <a:t>в план работы и провести практическое методическое мероприятие «</a:t>
            </a:r>
            <a:r>
              <a:rPr lang="ru-RU" sz="1600" dirty="0" err="1">
                <a:solidFill>
                  <a:schemeClr val="accent1">
                    <a:lumMod val="75000"/>
                  </a:schemeClr>
                </a:solidFill>
                <a:latin typeface="Arial" panose="020B0604020202020204" pitchFamily="34" charset="0"/>
                <a:cs typeface="Arial" panose="020B0604020202020204" pitchFamily="34" charset="0"/>
              </a:rPr>
              <a:t>Калейдоском</a:t>
            </a:r>
            <a:r>
              <a:rPr lang="ru-RU" sz="1600" dirty="0">
                <a:solidFill>
                  <a:schemeClr val="accent1">
                    <a:lumMod val="75000"/>
                  </a:schemeClr>
                </a:solidFill>
                <a:latin typeface="Arial" panose="020B0604020202020204" pitchFamily="34" charset="0"/>
                <a:cs typeface="Arial" panose="020B0604020202020204" pitchFamily="34" charset="0"/>
              </a:rPr>
              <a:t> педагогических идей» с целью трансляции опыта, демонстрируя разнообразные формы, методы и приёмы педагогов, формирующие функциональную грамотность учащихся</a:t>
            </a:r>
          </a:p>
          <a:p>
            <a:r>
              <a:rPr lang="ru-RU" sz="1600" b="1" dirty="0">
                <a:solidFill>
                  <a:schemeClr val="accent1">
                    <a:lumMod val="75000"/>
                  </a:schemeClr>
                </a:solidFill>
                <a:latin typeface="Arial" panose="020B0604020202020204" pitchFamily="34" charset="0"/>
                <a:cs typeface="Arial" panose="020B0604020202020204" pitchFamily="34" charset="0"/>
              </a:rPr>
              <a:t>Срок исполнения –</a:t>
            </a:r>
            <a:r>
              <a:rPr lang="ru-RU" sz="1600" b="1" i="1" dirty="0">
                <a:solidFill>
                  <a:schemeClr val="accent1">
                    <a:lumMod val="75000"/>
                  </a:schemeClr>
                </a:solidFill>
                <a:latin typeface="Arial" panose="020B0604020202020204" pitchFamily="34" charset="0"/>
                <a:cs typeface="Arial" panose="020B0604020202020204" pitchFamily="34" charset="0"/>
              </a:rPr>
              <a:t> </a:t>
            </a:r>
            <a:r>
              <a:rPr lang="ru-RU" sz="1600" b="1" dirty="0">
                <a:solidFill>
                  <a:schemeClr val="accent1">
                    <a:lumMod val="75000"/>
                  </a:schemeClr>
                </a:solidFill>
                <a:latin typeface="Arial" panose="020B0604020202020204" pitchFamily="34" charset="0"/>
                <a:cs typeface="Arial" panose="020B0604020202020204" pitchFamily="34" charset="0"/>
              </a:rPr>
              <a:t>до 01 марта 2025 года.</a:t>
            </a:r>
          </a:p>
          <a:p>
            <a:pPr lvl="0"/>
            <a:r>
              <a:rPr lang="ru-RU" b="1" i="1" dirty="0" smtClean="0">
                <a:solidFill>
                  <a:schemeClr val="accent1">
                    <a:lumMod val="50000"/>
                  </a:schemeClr>
                </a:solidFill>
              </a:rPr>
              <a:t>Педагогическим </a:t>
            </a:r>
            <a:r>
              <a:rPr lang="ru-RU" b="1" i="1" dirty="0">
                <a:solidFill>
                  <a:schemeClr val="accent1">
                    <a:lumMod val="50000"/>
                  </a:schemeClr>
                </a:solidFill>
              </a:rPr>
              <a:t>работникам:</a:t>
            </a:r>
            <a:r>
              <a:rPr lang="ru-RU" dirty="0">
                <a:solidFill>
                  <a:schemeClr val="accent1">
                    <a:lumMod val="50000"/>
                  </a:schemeClr>
                </a:solidFill>
              </a:rPr>
              <a:t> </a:t>
            </a:r>
            <a:endParaRPr lang="ru-RU" sz="1200" dirty="0">
              <a:solidFill>
                <a:schemeClr val="accent1">
                  <a:lumMod val="50000"/>
                </a:schemeClr>
              </a:solidFill>
            </a:endParaRPr>
          </a:p>
          <a:p>
            <a:pPr lvl="0"/>
            <a:r>
              <a:rPr lang="ru-RU" sz="1600" b="1" dirty="0" smtClean="0">
                <a:solidFill>
                  <a:schemeClr val="accent1">
                    <a:lumMod val="50000"/>
                  </a:schemeClr>
                </a:solidFill>
                <a:latin typeface="Arial" panose="020B0604020202020204" pitchFamily="34" charset="0"/>
                <a:cs typeface="Arial" panose="020B0604020202020204" pitchFamily="34" charset="0"/>
              </a:rPr>
              <a:t>1. </a:t>
            </a:r>
            <a:r>
              <a:rPr lang="ru-RU" sz="1600" dirty="0" smtClean="0">
                <a:solidFill>
                  <a:schemeClr val="accent1">
                    <a:lumMod val="50000"/>
                  </a:schemeClr>
                </a:solidFill>
                <a:latin typeface="Arial" panose="020B0604020202020204" pitchFamily="34" charset="0"/>
                <a:cs typeface="Arial" panose="020B0604020202020204" pitchFamily="34" charset="0"/>
              </a:rPr>
              <a:t>Ознакомиться </a:t>
            </a:r>
            <a:r>
              <a:rPr lang="ru-RU" sz="1600" dirty="0">
                <a:solidFill>
                  <a:schemeClr val="accent1">
                    <a:lumMod val="50000"/>
                  </a:schemeClr>
                </a:solidFill>
                <a:latin typeface="Arial" panose="020B0604020202020204" pitchFamily="34" charset="0"/>
                <a:cs typeface="Arial" panose="020B0604020202020204" pitchFamily="34" charset="0"/>
              </a:rPr>
              <a:t>на Национальном образовательном портале с материалами по вопросу формирования у учащихся функциональной грамотности.</a:t>
            </a:r>
          </a:p>
          <a:p>
            <a:r>
              <a:rPr lang="ru-RU" sz="1600" dirty="0">
                <a:solidFill>
                  <a:schemeClr val="accent1">
                    <a:lumMod val="50000"/>
                  </a:schemeClr>
                </a:solidFill>
                <a:latin typeface="Arial" panose="020B0604020202020204" pitchFamily="34" charset="0"/>
                <a:cs typeface="Arial" panose="020B0604020202020204" pitchFamily="34" charset="0"/>
              </a:rPr>
              <a:t> </a:t>
            </a:r>
            <a:r>
              <a:rPr lang="ru-RU" sz="1600" b="1" dirty="0">
                <a:solidFill>
                  <a:schemeClr val="accent1">
                    <a:lumMod val="50000"/>
                  </a:schemeClr>
                </a:solidFill>
                <a:latin typeface="Arial" panose="020B0604020202020204" pitchFamily="34" charset="0"/>
                <a:cs typeface="Arial" panose="020B0604020202020204" pitchFamily="34" charset="0"/>
              </a:rPr>
              <a:t>Срок исполнения - январь 2025 </a:t>
            </a:r>
            <a:r>
              <a:rPr lang="ru-RU" sz="1600" b="1" dirty="0" smtClean="0">
                <a:solidFill>
                  <a:schemeClr val="accent1">
                    <a:lumMod val="50000"/>
                  </a:schemeClr>
                </a:solidFill>
                <a:latin typeface="Arial" panose="020B0604020202020204" pitchFamily="34" charset="0"/>
                <a:cs typeface="Arial" panose="020B0604020202020204" pitchFamily="34" charset="0"/>
              </a:rPr>
              <a:t>года</a:t>
            </a:r>
            <a:r>
              <a:rPr lang="ru-RU" sz="1600" b="1" i="1" dirty="0" smtClean="0">
                <a:solidFill>
                  <a:schemeClr val="accent1">
                    <a:lumMod val="50000"/>
                  </a:schemeClr>
                </a:solidFill>
                <a:latin typeface="Arial" panose="020B0604020202020204" pitchFamily="34" charset="0"/>
                <a:cs typeface="Arial" panose="020B0604020202020204" pitchFamily="34" charset="0"/>
              </a:rPr>
              <a:t>.</a:t>
            </a:r>
            <a:endParaRPr lang="ru-RU" sz="1600" b="1" dirty="0">
              <a:solidFill>
                <a:schemeClr val="accent1">
                  <a:lumMod val="50000"/>
                </a:schemeClr>
              </a:solidFill>
              <a:latin typeface="Arial" panose="020B0604020202020204" pitchFamily="34" charset="0"/>
              <a:cs typeface="Arial" panose="020B0604020202020204" pitchFamily="34" charset="0"/>
            </a:endParaRPr>
          </a:p>
          <a:p>
            <a:r>
              <a:rPr lang="ru-RU" sz="1600" b="1" dirty="0" smtClean="0">
                <a:solidFill>
                  <a:schemeClr val="accent1">
                    <a:lumMod val="50000"/>
                  </a:schemeClr>
                </a:solidFill>
                <a:latin typeface="Arial" panose="020B0604020202020204" pitchFamily="34" charset="0"/>
                <a:cs typeface="Arial" panose="020B0604020202020204" pitchFamily="34" charset="0"/>
              </a:rPr>
              <a:t>2. </a:t>
            </a:r>
            <a:r>
              <a:rPr lang="ru-RU" sz="1600" dirty="0" smtClean="0">
                <a:solidFill>
                  <a:schemeClr val="accent1">
                    <a:lumMod val="50000"/>
                  </a:schemeClr>
                </a:solidFill>
                <a:latin typeface="Arial" panose="020B0604020202020204" pitchFamily="34" charset="0"/>
                <a:cs typeface="Arial" panose="020B0604020202020204" pitchFamily="34" charset="0"/>
              </a:rPr>
              <a:t>Апробировать </a:t>
            </a:r>
            <a:r>
              <a:rPr lang="ru-RU" sz="1600" dirty="0">
                <a:solidFill>
                  <a:schemeClr val="accent1">
                    <a:lumMod val="50000"/>
                  </a:schemeClr>
                </a:solidFill>
                <a:latin typeface="Arial" panose="020B0604020202020204" pitchFamily="34" charset="0"/>
                <a:cs typeface="Arial" panose="020B0604020202020204" pitchFamily="34" charset="0"/>
              </a:rPr>
              <a:t>и внедрять технологии, обеспечивающие формирование функциональной грамотности. </a:t>
            </a:r>
          </a:p>
          <a:p>
            <a:r>
              <a:rPr lang="ru-RU" sz="1600" b="1" dirty="0">
                <a:solidFill>
                  <a:schemeClr val="accent1">
                    <a:lumMod val="50000"/>
                  </a:schemeClr>
                </a:solidFill>
                <a:latin typeface="Arial" panose="020B0604020202020204" pitchFamily="34" charset="0"/>
                <a:cs typeface="Arial" panose="020B0604020202020204" pitchFamily="34" charset="0"/>
              </a:rPr>
              <a:t>Срок исполнения - с января 2025 года, далее </a:t>
            </a:r>
            <a:r>
              <a:rPr lang="ru-RU" sz="1600" b="1" dirty="0" smtClean="0">
                <a:solidFill>
                  <a:schemeClr val="accent1">
                    <a:lumMod val="50000"/>
                  </a:schemeClr>
                </a:solidFill>
                <a:latin typeface="Arial" panose="020B0604020202020204" pitchFamily="34" charset="0"/>
                <a:cs typeface="Arial" panose="020B0604020202020204" pitchFamily="34" charset="0"/>
              </a:rPr>
              <a:t>постоянно.</a:t>
            </a:r>
          </a:p>
          <a:p>
            <a:r>
              <a:rPr lang="ru-RU" sz="1600" b="1" dirty="0" smtClean="0">
                <a:solidFill>
                  <a:schemeClr val="accent1">
                    <a:lumMod val="50000"/>
                  </a:schemeClr>
                </a:solidFill>
                <a:latin typeface="Arial" panose="020B0604020202020204" pitchFamily="34" charset="0"/>
                <a:cs typeface="Arial" panose="020B0604020202020204" pitchFamily="34" charset="0"/>
              </a:rPr>
              <a:t>3. </a:t>
            </a:r>
            <a:r>
              <a:rPr lang="ru-RU" sz="1600" dirty="0" smtClean="0">
                <a:solidFill>
                  <a:schemeClr val="accent1">
                    <a:lumMod val="50000"/>
                  </a:schemeClr>
                </a:solidFill>
                <a:latin typeface="Arial" panose="020B0604020202020204" pitchFamily="34" charset="0"/>
                <a:cs typeface="Arial" panose="020B0604020202020204" pitchFamily="34" charset="0"/>
              </a:rPr>
              <a:t>Для </a:t>
            </a:r>
            <a:r>
              <a:rPr lang="ru-RU" sz="1600" dirty="0">
                <a:solidFill>
                  <a:schemeClr val="accent1">
                    <a:lumMod val="50000"/>
                  </a:schemeClr>
                </a:solidFill>
                <a:latin typeface="Arial" panose="020B0604020202020204" pitchFamily="34" charset="0"/>
                <a:cs typeface="Arial" panose="020B0604020202020204" pitchFamily="34" charset="0"/>
              </a:rPr>
              <a:t>формирования </a:t>
            </a:r>
            <a:r>
              <a:rPr lang="ru-RU" sz="1600" dirty="0" err="1">
                <a:solidFill>
                  <a:schemeClr val="accent1">
                    <a:lumMod val="50000"/>
                  </a:schemeClr>
                </a:solidFill>
                <a:latin typeface="Arial" panose="020B0604020202020204" pitchFamily="34" charset="0"/>
                <a:cs typeface="Arial" panose="020B0604020202020204" pitchFamily="34" charset="0"/>
              </a:rPr>
              <a:t>метапредметных</a:t>
            </a:r>
            <a:r>
              <a:rPr lang="ru-RU" sz="1600" dirty="0">
                <a:solidFill>
                  <a:schemeClr val="accent1">
                    <a:lumMod val="50000"/>
                  </a:schemeClr>
                </a:solidFill>
                <a:latin typeface="Arial" panose="020B0604020202020204" pitchFamily="34" charset="0"/>
                <a:cs typeface="Arial" panose="020B0604020202020204" pitchFamily="34" charset="0"/>
              </a:rPr>
              <a:t> умений и навыков учащихся, реализации </a:t>
            </a:r>
            <a:r>
              <a:rPr lang="ru-RU" sz="1600" dirty="0" err="1">
                <a:solidFill>
                  <a:schemeClr val="accent1">
                    <a:lumMod val="50000"/>
                  </a:schemeClr>
                </a:solidFill>
                <a:latin typeface="Arial" panose="020B0604020202020204" pitchFamily="34" charset="0"/>
                <a:cs typeface="Arial" panose="020B0604020202020204" pitchFamily="34" charset="0"/>
              </a:rPr>
              <a:t>межпредметных</a:t>
            </a:r>
            <a:r>
              <a:rPr lang="ru-RU" sz="1600" dirty="0">
                <a:solidFill>
                  <a:schemeClr val="accent1">
                    <a:lumMod val="50000"/>
                  </a:schemeClr>
                </a:solidFill>
                <a:latin typeface="Arial" panose="020B0604020202020204" pitchFamily="34" charset="0"/>
                <a:cs typeface="Arial" panose="020B0604020202020204" pitchFamily="34" charset="0"/>
              </a:rPr>
              <a:t> связей, воспитательного потенциала содержания учебных и факультативных занятий использовать в образовательном процессе дидактические материалы практико-ориентированного </a:t>
            </a:r>
            <a:r>
              <a:rPr lang="ru-RU" sz="1600" dirty="0" smtClean="0">
                <a:solidFill>
                  <a:schemeClr val="accent1">
                    <a:lumMod val="50000"/>
                  </a:schemeClr>
                </a:solidFill>
                <a:latin typeface="Arial" panose="020B0604020202020204" pitchFamily="34" charset="0"/>
                <a:cs typeface="Arial" panose="020B0604020202020204" pitchFamily="34" charset="0"/>
              </a:rPr>
              <a:t>характера.</a:t>
            </a:r>
          </a:p>
          <a:p>
            <a:pPr algn="just"/>
            <a:r>
              <a:rPr lang="ru-RU" sz="1600" b="1" dirty="0" smtClean="0">
                <a:solidFill>
                  <a:schemeClr val="accent1">
                    <a:lumMod val="50000"/>
                  </a:schemeClr>
                </a:solidFill>
                <a:latin typeface="Arial" panose="020B0604020202020204" pitchFamily="34" charset="0"/>
                <a:cs typeface="Arial" panose="020B0604020202020204" pitchFamily="34" charset="0"/>
              </a:rPr>
              <a:t>4.</a:t>
            </a:r>
            <a:r>
              <a:rPr lang="ru-RU" sz="1600" dirty="0" smtClean="0">
                <a:solidFill>
                  <a:schemeClr val="accent1">
                    <a:lumMod val="50000"/>
                  </a:schemeClr>
                </a:solidFill>
                <a:latin typeface="Arial" panose="020B0604020202020204" pitchFamily="34" charset="0"/>
                <a:cs typeface="Arial" panose="020B0604020202020204" pitchFamily="34" charset="0"/>
              </a:rPr>
              <a:t> Использовать </a:t>
            </a:r>
            <a:r>
              <a:rPr lang="ru-RU" sz="1600" dirty="0">
                <a:solidFill>
                  <a:schemeClr val="accent1">
                    <a:lumMod val="50000"/>
                  </a:schemeClr>
                </a:solidFill>
                <a:latin typeface="Arial" panose="020B0604020202020204" pitchFamily="34" charset="0"/>
                <a:cs typeface="Arial" panose="020B0604020202020204" pitchFamily="34" charset="0"/>
              </a:rPr>
              <a:t>на учебных и факультативных занятиях, </a:t>
            </a:r>
            <a:r>
              <a:rPr lang="ru-RU" sz="1600" dirty="0" err="1">
                <a:solidFill>
                  <a:schemeClr val="accent1">
                    <a:lumMod val="50000"/>
                  </a:schemeClr>
                </a:solidFill>
                <a:latin typeface="Arial" panose="020B0604020202020204" pitchFamily="34" charset="0"/>
                <a:cs typeface="Arial" panose="020B0604020202020204" pitchFamily="34" charset="0"/>
              </a:rPr>
              <a:t>внеучебных</a:t>
            </a:r>
            <a:r>
              <a:rPr lang="ru-RU" sz="1600" dirty="0">
                <a:solidFill>
                  <a:schemeClr val="accent1">
                    <a:lumMod val="50000"/>
                  </a:schemeClr>
                </a:solidFill>
                <a:latin typeface="Arial" panose="020B0604020202020204" pitchFamily="34" charset="0"/>
                <a:cs typeface="Arial" panose="020B0604020202020204" pitchFamily="34" charset="0"/>
              </a:rPr>
              <a:t> мероприятиях разнообразные формы, методы, формирующие у учащихся функциональную грамотность. </a:t>
            </a:r>
          </a:p>
          <a:p>
            <a:pPr algn="just" fontAlgn="t"/>
            <a:r>
              <a:rPr lang="ru-RU" sz="1600" b="1" dirty="0">
                <a:solidFill>
                  <a:schemeClr val="accent1">
                    <a:lumMod val="50000"/>
                  </a:schemeClr>
                </a:solidFill>
                <a:latin typeface="Arial" panose="020B0604020202020204" pitchFamily="34" charset="0"/>
                <a:cs typeface="Arial" panose="020B0604020202020204" pitchFamily="34" charset="0"/>
              </a:rPr>
              <a:t>Срок исполнения – </a:t>
            </a:r>
            <a:r>
              <a:rPr lang="ru-RU" sz="1600" b="1" dirty="0" smtClean="0">
                <a:solidFill>
                  <a:schemeClr val="accent1">
                    <a:lumMod val="50000"/>
                  </a:schemeClr>
                </a:solidFill>
                <a:latin typeface="Arial" panose="020B0604020202020204" pitchFamily="34" charset="0"/>
                <a:cs typeface="Arial" panose="020B0604020202020204" pitchFamily="34" charset="0"/>
              </a:rPr>
              <a:t>постоянно.</a:t>
            </a:r>
          </a:p>
          <a:p>
            <a:pPr algn="just" fontAlgn="t"/>
            <a:r>
              <a:rPr lang="ru-RU" sz="1600" b="1" dirty="0" smtClean="0">
                <a:solidFill>
                  <a:schemeClr val="accent1">
                    <a:lumMod val="50000"/>
                  </a:schemeClr>
                </a:solidFill>
                <a:latin typeface="Arial" panose="020B0604020202020204" pitchFamily="34" charset="0"/>
                <a:cs typeface="Arial" panose="020B0604020202020204" pitchFamily="34" charset="0"/>
              </a:rPr>
              <a:t>5. </a:t>
            </a:r>
            <a:r>
              <a:rPr lang="ru-RU" sz="1600" dirty="0" smtClean="0">
                <a:solidFill>
                  <a:schemeClr val="accent1">
                    <a:lumMod val="50000"/>
                  </a:schemeClr>
                </a:solidFill>
                <a:latin typeface="Arial" panose="020B0604020202020204" pitchFamily="34" charset="0"/>
                <a:cs typeface="Arial" panose="020B0604020202020204" pitchFamily="34" charset="0"/>
              </a:rPr>
              <a:t>На </a:t>
            </a:r>
            <a:r>
              <a:rPr lang="ru-RU" sz="1600" dirty="0">
                <a:solidFill>
                  <a:schemeClr val="accent1">
                    <a:lumMod val="50000"/>
                  </a:schemeClr>
                </a:solidFill>
                <a:latin typeface="Arial" panose="020B0604020202020204" pitchFamily="34" charset="0"/>
                <a:cs typeface="Arial" panose="020B0604020202020204" pitchFamily="34" charset="0"/>
              </a:rPr>
              <a:t>предметных неделях транслировать педагогический опыт, демонстрируя разнообразные формы, методы и приемы, формирующие функциональную грамотность учащихся.</a:t>
            </a:r>
          </a:p>
          <a:p>
            <a:r>
              <a:rPr lang="ru-RU" sz="1600" b="1" dirty="0">
                <a:solidFill>
                  <a:schemeClr val="accent1">
                    <a:lumMod val="50000"/>
                  </a:schemeClr>
                </a:solidFill>
                <a:latin typeface="Arial" panose="020B0604020202020204" pitchFamily="34" charset="0"/>
                <a:cs typeface="Arial" panose="020B0604020202020204" pitchFamily="34" charset="0"/>
              </a:rPr>
              <a:t>Срок исполнения - в течение 2024/2025 учебного года.</a:t>
            </a:r>
          </a:p>
          <a:p>
            <a:pPr indent="450215" algn="just">
              <a:lnSpc>
                <a:spcPct val="150000"/>
              </a:lnSpc>
              <a:spcAft>
                <a:spcPts val="800"/>
              </a:spcAft>
            </a:pPr>
            <a:endParaRPr lang="ru-RU"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indent="450215" algn="just">
              <a:spcAft>
                <a:spcPts val="800"/>
              </a:spcAft>
            </a:pPr>
            <a:endParaRPr lang="ru-RU" sz="12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3" name="Picture 7" descr="j04107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8254">
            <a:off x="7120064" y="2118889"/>
            <a:ext cx="1782791" cy="131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932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6B14D2-3963-F8A4-EA5C-16A50C8D7183}"/>
              </a:ext>
            </a:extLst>
          </p:cNvPr>
          <p:cNvSpPr txBox="1"/>
          <p:nvPr/>
        </p:nvSpPr>
        <p:spPr>
          <a:xfrm>
            <a:off x="533399" y="254000"/>
            <a:ext cx="6565901" cy="4625576"/>
          </a:xfrm>
          <a:prstGeom prst="rect">
            <a:avLst/>
          </a:prstGeom>
          <a:noFill/>
        </p:spPr>
        <p:txBody>
          <a:bodyPr wrap="square">
            <a:spAutoFit/>
          </a:bodyPr>
          <a:lstStyle/>
          <a:p>
            <a:pPr indent="450215" algn="ctr">
              <a:lnSpc>
                <a:spcPct val="150000"/>
              </a:lnSpc>
              <a:spcAft>
                <a:spcPts val="800"/>
              </a:spcAft>
            </a:pP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Благодарю </a:t>
            </a:r>
            <a: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 внимание </a:t>
            </a:r>
            <a:endPar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indent="450215" algn="ctr">
              <a:lnSpc>
                <a:spcPct val="150000"/>
              </a:lnSpc>
              <a:spcAft>
                <a:spcPts val="800"/>
              </a:spcAft>
            </a:pPr>
            <a:r>
              <a:rPr lang="ru-RU"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и понимание !</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indent="450215" algn="ctr">
              <a:lnSpc>
                <a:spcPct val="150000"/>
              </a:lnSpc>
              <a:spcAft>
                <a:spcPts val="800"/>
              </a:spcAft>
            </a:pPr>
            <a:r>
              <a:rPr lang="ru-RU" sz="18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ru-RU" sz="2800" b="1" dirty="0">
                <a:solidFill>
                  <a:schemeClr val="accent2">
                    <a:lumMod val="50000"/>
                  </a:schemeClr>
                </a:solidFill>
                <a:latin typeface="Franklin Gothic Demi" panose="020B0703020102020204" pitchFamily="34" charset="0"/>
              </a:rPr>
              <a:t>Пусть год </a:t>
            </a:r>
            <a:r>
              <a:rPr lang="ru-RU" sz="2800" b="1" dirty="0" smtClean="0">
                <a:solidFill>
                  <a:schemeClr val="accent2">
                    <a:lumMod val="50000"/>
                  </a:schemeClr>
                </a:solidFill>
                <a:latin typeface="Franklin Gothic Demi" panose="020B0703020102020204" pitchFamily="34" charset="0"/>
              </a:rPr>
              <a:t>грядущий</a:t>
            </a:r>
            <a:r>
              <a:rPr lang="ru-RU" sz="2800" b="1" dirty="0">
                <a:solidFill>
                  <a:schemeClr val="accent2">
                    <a:lumMod val="50000"/>
                  </a:schemeClr>
                </a:solidFill>
                <a:latin typeface="Franklin Gothic Demi" panose="020B0703020102020204" pitchFamily="34" charset="0"/>
              </a:rPr>
              <a:t>,</a:t>
            </a:r>
            <a:br>
              <a:rPr lang="ru-RU" sz="2800" b="1" dirty="0">
                <a:solidFill>
                  <a:schemeClr val="accent2">
                    <a:lumMod val="50000"/>
                  </a:schemeClr>
                </a:solidFill>
                <a:latin typeface="Franklin Gothic Demi" panose="020B0703020102020204" pitchFamily="34" charset="0"/>
              </a:rPr>
            </a:br>
            <a:r>
              <a:rPr lang="ru-RU" sz="2800" b="1" dirty="0">
                <a:solidFill>
                  <a:schemeClr val="accent2">
                    <a:lumMod val="50000"/>
                  </a:schemeClr>
                </a:solidFill>
                <a:latin typeface="Franklin Gothic Demi" panose="020B0703020102020204" pitchFamily="34" charset="0"/>
              </a:rPr>
              <a:t>Несёт только радость,</a:t>
            </a:r>
            <a:br>
              <a:rPr lang="ru-RU" sz="2800" b="1" dirty="0">
                <a:solidFill>
                  <a:schemeClr val="accent2">
                    <a:lumMod val="50000"/>
                  </a:schemeClr>
                </a:solidFill>
                <a:latin typeface="Franklin Gothic Demi" panose="020B0703020102020204" pitchFamily="34" charset="0"/>
              </a:rPr>
            </a:br>
            <a:r>
              <a:rPr lang="ru-RU" sz="2800" b="1" dirty="0">
                <a:solidFill>
                  <a:schemeClr val="accent2">
                    <a:lumMod val="50000"/>
                  </a:schemeClr>
                </a:solidFill>
                <a:latin typeface="Franklin Gothic Demi" panose="020B0703020102020204" pitchFamily="34" charset="0"/>
              </a:rPr>
              <a:t>Здоровье, удачу,</a:t>
            </a:r>
            <a:br>
              <a:rPr lang="ru-RU" sz="2800" b="1" dirty="0">
                <a:solidFill>
                  <a:schemeClr val="accent2">
                    <a:lumMod val="50000"/>
                  </a:schemeClr>
                </a:solidFill>
                <a:latin typeface="Franklin Gothic Demi" panose="020B0703020102020204" pitchFamily="34" charset="0"/>
              </a:rPr>
            </a:br>
            <a:r>
              <a:rPr lang="ru-RU" sz="2800" b="1" dirty="0">
                <a:solidFill>
                  <a:schemeClr val="accent2">
                    <a:lumMod val="50000"/>
                  </a:schemeClr>
                </a:solidFill>
                <a:latin typeface="Franklin Gothic Demi" panose="020B0703020102020204" pitchFamily="34" charset="0"/>
              </a:rPr>
              <a:t>Душевную благость!</a:t>
            </a:r>
            <a:endParaRPr lang="ru-RU" sz="2800" b="1" kern="100" dirty="0">
              <a:solidFill>
                <a:schemeClr val="accent2">
                  <a:lumMod val="50000"/>
                </a:schemeClr>
              </a:solidFill>
              <a:effectLst/>
              <a:latin typeface="Franklin Gothic Demi" panose="020B0703020102020204" pitchFamily="34" charset="0"/>
              <a:ea typeface="DengXian" panose="02010600030101010101" pitchFamily="2" charset="-122"/>
              <a:cs typeface="Times New Roman" panose="02020603050405020304" pitchFamily="18" charset="0"/>
            </a:endParaRPr>
          </a:p>
          <a:p>
            <a:pPr indent="450215" algn="just">
              <a:spcAft>
                <a:spcPts val="800"/>
              </a:spcAft>
            </a:pPr>
            <a:endParaRPr lang="ru-RU" sz="12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3" name="Рисунок 3" descr="2411343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626100" y="3530600"/>
            <a:ext cx="3003292" cy="3032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501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54936" y="262128"/>
            <a:ext cx="6471828" cy="1585375"/>
          </a:xfrm>
          <a:prstGeom prst="rect">
            <a:avLst/>
          </a:prstGeom>
        </p:spPr>
        <p:txBody>
          <a:bodyPr lIns="0" tIns="0" rIns="0" bIns="0">
            <a:noAutofit/>
          </a:bodyPr>
          <a:lstStyle/>
          <a:p>
            <a:pPr algn="just"/>
            <a:r>
              <a:rPr lang="ru-RU" b="1" dirty="0">
                <a:solidFill>
                  <a:schemeClr val="bg1"/>
                </a:solidFill>
              </a:rPr>
              <a:t>ЦЕЛЬ:</a:t>
            </a:r>
            <a:r>
              <a:rPr lang="ru-RU" dirty="0"/>
              <a:t>    </a:t>
            </a:r>
            <a:r>
              <a:rPr lang="ru-RU" dirty="0">
                <a:solidFill>
                  <a:schemeClr val="accent1">
                    <a:lumMod val="50000"/>
                  </a:schemeClr>
                </a:solidFill>
                <a:latin typeface="Times New Roman" panose="02020603050405020304" pitchFamily="18" charset="0"/>
                <a:ea typeface="DengXian" panose="02010600030101010101" pitchFamily="2" charset="-122"/>
              </a:rPr>
              <a:t>ПОВЫШЕНИЕ УРОВНЯ ПРОФЕССИОНАЛЬНОЙ КОМПЕТЕНТНОСТИ ПЕДАГОГОВ ПО ФОРМИРОВАНИЮ ФУНКЦИОНАЛЬНОЙ ГРАМОТНОСТИ ПОСРЕДСТВОМ ПРИМЕНЕНИЯ ЭФФЕКТИВНЫХ МЕТОДОВ И ПРИЕМОВ НА УЧЕБНЫХ ЗАНЯТИЯХ</a:t>
            </a:r>
            <a:endParaRPr lang="ru-RU" dirty="0">
              <a:solidFill>
                <a:schemeClr val="accent1">
                  <a:lumMod val="50000"/>
                </a:schemeClr>
              </a:solidFill>
            </a:endParaRPr>
          </a:p>
        </p:txBody>
      </p:sp>
      <p:sp>
        <p:nvSpPr>
          <p:cNvPr id="2" name="TextBox 1">
            <a:extLst>
              <a:ext uri="{FF2B5EF4-FFF2-40B4-BE49-F238E27FC236}">
                <a16:creationId xmlns:a16="http://schemas.microsoft.com/office/drawing/2014/main" id="{5F3108C1-C359-6EC2-0CE4-FA3A80776C35}"/>
              </a:ext>
            </a:extLst>
          </p:cNvPr>
          <p:cNvSpPr txBox="1"/>
          <p:nvPr/>
        </p:nvSpPr>
        <p:spPr>
          <a:xfrm>
            <a:off x="2870200" y="1847503"/>
            <a:ext cx="6079836" cy="369332"/>
          </a:xfrm>
          <a:prstGeom prst="rect">
            <a:avLst/>
          </a:prstGeom>
          <a:noFill/>
        </p:spPr>
        <p:txBody>
          <a:bodyPr wrap="square" rtlCol="0">
            <a:spAutoFit/>
          </a:bodyPr>
          <a:lstStyle/>
          <a:p>
            <a:pPr algn="just"/>
            <a:endParaRPr lang="ru-RU" dirty="0">
              <a:solidFill>
                <a:schemeClr val="accent1">
                  <a:lumMod val="50000"/>
                </a:schemeClr>
              </a:solidFill>
            </a:endParaRPr>
          </a:p>
        </p:txBody>
      </p:sp>
      <p:sp>
        <p:nvSpPr>
          <p:cNvPr id="8" name="TextBox 7">
            <a:extLst>
              <a:ext uri="{FF2B5EF4-FFF2-40B4-BE49-F238E27FC236}">
                <a16:creationId xmlns:a16="http://schemas.microsoft.com/office/drawing/2014/main" id="{80C2367F-61E6-8DAC-804F-B8970DBEE26C}"/>
              </a:ext>
            </a:extLst>
          </p:cNvPr>
          <p:cNvSpPr txBox="1"/>
          <p:nvPr/>
        </p:nvSpPr>
        <p:spPr>
          <a:xfrm>
            <a:off x="600364" y="3028542"/>
            <a:ext cx="7823200" cy="3795911"/>
          </a:xfrm>
          <a:prstGeom prst="rect">
            <a:avLst/>
          </a:prstGeom>
          <a:noFill/>
        </p:spPr>
        <p:txBody>
          <a:bodyPr wrap="square" rtlCol="0">
            <a:spAutoFit/>
          </a:bodyPr>
          <a:lstStyle/>
          <a:p>
            <a:pPr lvl="0" algn="just">
              <a:lnSpc>
                <a:spcPct val="150000"/>
              </a:lnSpc>
            </a:pPr>
            <a:r>
              <a:rPr lang="ru-RU" b="1" dirty="0">
                <a:solidFill>
                  <a:schemeClr val="bg1"/>
                </a:solidFill>
              </a:rPr>
              <a:t>Задачи  </a:t>
            </a:r>
          </a:p>
          <a:p>
            <a:pPr marL="285750" lvl="0" indent="-285750" algn="just">
              <a:lnSpc>
                <a:spcPct val="150000"/>
              </a:lnSpc>
              <a:buFont typeface="Wingdings" panose="05000000000000000000" pitchFamily="2" charset="2"/>
              <a:buChar char="Ø"/>
            </a:pPr>
            <a:r>
              <a:rPr lang="ru-RU" sz="1800" kern="100" dirty="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Раскрыть сущность понятия «функциональная грамотность</a:t>
            </a:r>
            <a:r>
              <a:rPr lang="ru-RU" sz="180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ru-RU" sz="1800" kern="100" dirty="0">
              <a:solidFill>
                <a:schemeClr val="accent1">
                  <a:lumMod val="50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1800" kern="100" dirty="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Представить опыт педагогов по использованию эффективных методов и приемов для формирования и развития функциональной </a:t>
            </a:r>
            <a:r>
              <a:rPr lang="ru-RU" sz="180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грамотности.</a:t>
            </a:r>
            <a:endParaRPr lang="ru-RU" sz="1800" kern="100" dirty="0">
              <a:solidFill>
                <a:schemeClr val="accent1">
                  <a:lumMod val="50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ru-RU" kern="100" dirty="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В</a:t>
            </a:r>
            <a:r>
              <a:rPr lang="ru-RU" sz="180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ыявить </a:t>
            </a:r>
            <a:r>
              <a:rPr lang="ru-RU" sz="1800" kern="100" dirty="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понимание учителями аспектов формирования функциональной грамотности у </a:t>
            </a:r>
            <a:r>
              <a:rPr lang="ru-RU" sz="180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учащихся.</a:t>
            </a:r>
            <a:endParaRPr lang="ru-RU" sz="1800" kern="100" dirty="0">
              <a:solidFill>
                <a:schemeClr val="accent1">
                  <a:lumMod val="50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ru-RU" kern="100" dirty="0">
                <a:solidFill>
                  <a:schemeClr val="accent1">
                    <a:lumMod val="50000"/>
                  </a:schemeClr>
                </a:solidFill>
                <a:latin typeface="Times New Roman" panose="02020603050405020304" pitchFamily="18" charset="0"/>
                <a:ea typeface="DengXian" panose="02010600030101010101" pitchFamily="2" charset="-122"/>
                <a:cs typeface="Times New Roman" panose="02020603050405020304" pitchFamily="18" charset="0"/>
              </a:rPr>
              <a:t>О</a:t>
            </a:r>
            <a:r>
              <a:rPr lang="ru-RU" sz="180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пределить </a:t>
            </a:r>
            <a:r>
              <a:rPr lang="ru-RU" sz="1800" kern="100" dirty="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направления совершенствования профессиональных навыков педагогов по формированию функциональной грамотности </a:t>
            </a:r>
            <a:r>
              <a:rPr lang="ru-RU" sz="1800" kern="100" dirty="0" smtClean="0">
                <a:solidFill>
                  <a:schemeClr val="accent1">
                    <a:lumMod val="50000"/>
                  </a:schemeClr>
                </a:solidFill>
                <a:effectLst/>
                <a:latin typeface="Times New Roman" panose="02020603050405020304" pitchFamily="18" charset="0"/>
                <a:ea typeface="DengXian" panose="02010600030101010101" pitchFamily="2" charset="-122"/>
                <a:cs typeface="Times New Roman" panose="02020603050405020304" pitchFamily="18" charset="0"/>
              </a:rPr>
              <a:t>учащихся.</a:t>
            </a:r>
            <a:endParaRPr lang="ru-RU" sz="1800" kern="100" dirty="0">
              <a:solidFill>
                <a:schemeClr val="accent1">
                  <a:lumMod val="50000"/>
                </a:schemeClr>
              </a:solidFill>
              <a:effectLst/>
              <a:latin typeface="Calibri" panose="020F0502020204030204" pitchFamily="34" charset="0"/>
              <a:ea typeface="DengXian" panose="02010600030101010101" pitchFamily="2" charset="-122"/>
              <a:cs typeface="Times New Roman" panose="02020603050405020304" pitchFamily="18" charset="0"/>
            </a:endParaRPr>
          </a:p>
          <a:p>
            <a:endParaRPr lang="ru-RU" b="1" dirty="0">
              <a:solidFill>
                <a:schemeClr val="bg1"/>
              </a:solidFill>
            </a:endParaRPr>
          </a:p>
        </p:txBody>
      </p:sp>
      <p:pic>
        <p:nvPicPr>
          <p:cNvPr id="5" name="Рисунок 4" descr="1335334612_ol.jpg"/>
          <p:cNvPicPr>
            <a:picLocks noChangeAspect="1"/>
          </p:cNvPicPr>
          <p:nvPr/>
        </p:nvPicPr>
        <p:blipFill>
          <a:blip r:embed="rId2" cstate="print"/>
          <a:stretch>
            <a:fillRect/>
          </a:stretch>
        </p:blipFill>
        <p:spPr>
          <a:xfrm>
            <a:off x="304801" y="863363"/>
            <a:ext cx="1689100" cy="1816337"/>
          </a:xfrm>
          <a:prstGeom prst="rect">
            <a:avLst/>
          </a:prstGeom>
        </p:spPr>
      </p:pic>
    </p:spTree>
    <p:extLst>
      <p:ext uri="{BB962C8B-B14F-4D97-AF65-F5344CB8AC3E}">
        <p14:creationId xmlns:p14="http://schemas.microsoft.com/office/powerpoint/2010/main" val="268938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800" y="679066"/>
            <a:ext cx="7861301" cy="5020220"/>
          </a:xfrm>
          <a:prstGeom prst="rect">
            <a:avLst/>
          </a:prstGeom>
        </p:spPr>
        <p:txBody>
          <a:bodyPr wrap="square">
            <a:spAutoFit/>
          </a:bodyPr>
          <a:lstStyle/>
          <a:p>
            <a:pPr indent="450215" algn="just">
              <a:lnSpc>
                <a:spcPct val="107000"/>
              </a:lnSpc>
              <a:spcAft>
                <a:spcPts val="0"/>
              </a:spcAft>
            </a:pPr>
            <a:r>
              <a:rPr lang="ru-RU"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К основным задачам социально-экономического развития страны </a:t>
            </a:r>
            <a:r>
              <a:rPr lang="ru-RU"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на </a:t>
            </a:r>
            <a:r>
              <a:rPr lang="ru-RU"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период до 2030 года отнесено </a:t>
            </a:r>
            <a:endParaRPr lang="ru-RU"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повышение </a:t>
            </a:r>
            <a:r>
              <a:rPr lang="ru-RU"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качества </a:t>
            </a:r>
            <a:r>
              <a:rPr lang="ru-RU"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образования</a:t>
            </a:r>
            <a:r>
              <a:rPr lang="ru-RU"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7000"/>
              </a:lnSpc>
              <a:spcAft>
                <a:spcPts val="0"/>
              </a:spcAft>
            </a:pPr>
            <a:r>
              <a:rPr lang="ru-RU"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Потребность </a:t>
            </a:r>
            <a:r>
              <a:rPr lang="ru-RU"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общества в образованных, нравственных, предприимчивых и компетентных личностях, способных самостоятельно принимать ответственные решения в ситуации выбора, прогнозируя их возможные последствия, умеющих выбирать способы сотрудничества. Они должны отличаться мобильностью, динамизмом, конструктивностью, обладать развитым чувством ответственности за свою судьбу и судьбу страны.</a:t>
            </a:r>
            <a:endPar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Основополагающим навыком для успешной социализации и адаптации личности в быстро меняющемся мире становится </a:t>
            </a:r>
            <a:endParaRPr lang="ru-RU"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ru-RU" sz="2000" b="1" u="sng"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функциональная </a:t>
            </a:r>
            <a:r>
              <a:rPr lang="ru-RU" sz="2000" b="1" u="sng"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грамотность</a:t>
            </a:r>
            <a:r>
              <a:rPr lang="ru-RU" sz="2000" b="1" u="sng"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a:p>
            <a:endParaRPr lang="ru-RU" dirty="0"/>
          </a:p>
          <a:p>
            <a:r>
              <a:rPr lang="be-BY" b="1" dirty="0">
                <a:solidFill>
                  <a:schemeClr val="accent2">
                    <a:lumMod val="50000"/>
                  </a:schemeClr>
                </a:solidFill>
              </a:rPr>
              <a:t>ИНСТРУКТИВНО-МЕТОДИЧЕСКОЕ ПИСЬМО</a:t>
            </a:r>
            <a:endParaRPr lang="ru-RU" dirty="0">
              <a:solidFill>
                <a:schemeClr val="accent2">
                  <a:lumMod val="50000"/>
                </a:schemeClr>
              </a:solidFill>
            </a:endParaRPr>
          </a:p>
          <a:p>
            <a:r>
              <a:rPr lang="be-BY" b="1" dirty="0">
                <a:solidFill>
                  <a:schemeClr val="accent2">
                    <a:lumMod val="50000"/>
                  </a:schemeClr>
                </a:solidFill>
              </a:rPr>
              <a:t>МИНИСТЕРСТВА ОБРАЗОВАНИЯ РЕСПУБЛИКИ </a:t>
            </a:r>
            <a:r>
              <a:rPr lang="be-BY" b="1" dirty="0" smtClean="0">
                <a:solidFill>
                  <a:schemeClr val="accent2">
                    <a:lumMod val="50000"/>
                  </a:schemeClr>
                </a:solidFill>
              </a:rPr>
              <a:t>БЕЛАРУСЬ</a:t>
            </a:r>
          </a:p>
          <a:p>
            <a:r>
              <a:rPr lang="be-BY" dirty="0">
                <a:solidFill>
                  <a:schemeClr val="accent2">
                    <a:lumMod val="50000"/>
                  </a:schemeClr>
                </a:solidFill>
              </a:rPr>
              <a:t>«</a:t>
            </a:r>
            <a:r>
              <a:rPr lang="ru-RU" dirty="0">
                <a:solidFill>
                  <a:schemeClr val="accent2">
                    <a:lumMod val="50000"/>
                  </a:schemeClr>
                </a:solidFill>
              </a:rPr>
              <a:t>1</a:t>
            </a:r>
            <a:r>
              <a:rPr lang="be-BY" dirty="0">
                <a:solidFill>
                  <a:schemeClr val="accent2">
                    <a:lumMod val="50000"/>
                  </a:schemeClr>
                </a:solidFill>
              </a:rPr>
              <a:t>»</a:t>
            </a:r>
            <a:r>
              <a:rPr lang="ru-RU" dirty="0">
                <a:solidFill>
                  <a:schemeClr val="accent2">
                    <a:lumMod val="50000"/>
                  </a:schemeClr>
                </a:solidFill>
              </a:rPr>
              <a:t> августа </a:t>
            </a:r>
            <a:r>
              <a:rPr lang="be-BY" dirty="0">
                <a:solidFill>
                  <a:schemeClr val="accent2">
                    <a:lumMod val="50000"/>
                  </a:schemeClr>
                </a:solidFill>
              </a:rPr>
              <a:t>202</a:t>
            </a:r>
            <a:r>
              <a:rPr lang="ru-RU" dirty="0">
                <a:solidFill>
                  <a:schemeClr val="accent2">
                    <a:lumMod val="50000"/>
                  </a:schemeClr>
                </a:solidFill>
              </a:rPr>
              <a:t>4</a:t>
            </a:r>
            <a:r>
              <a:rPr lang="be-BY" dirty="0">
                <a:solidFill>
                  <a:schemeClr val="accent2">
                    <a:lumMod val="50000"/>
                  </a:schemeClr>
                </a:solidFill>
              </a:rPr>
              <a:t> </a:t>
            </a:r>
            <a:r>
              <a:rPr lang="be-BY" dirty="0" smtClean="0">
                <a:solidFill>
                  <a:schemeClr val="accent2">
                    <a:lumMod val="50000"/>
                  </a:schemeClr>
                </a:solidFill>
              </a:rPr>
              <a:t>года</a:t>
            </a:r>
            <a:endParaRPr lang="ru-RU" dirty="0">
              <a:solidFill>
                <a:schemeClr val="accent2">
                  <a:lumMod val="50000"/>
                </a:schemeClr>
              </a:solidFill>
            </a:endParaRPr>
          </a:p>
          <a:p>
            <a:pPr indent="450215" algn="just">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a:spLocks noChangeArrowheads="1"/>
          </p:cNvSpPr>
          <p:nvPr/>
        </p:nvSpPr>
        <p:spPr bwMode="auto">
          <a:xfrm>
            <a:off x="393700" y="184945"/>
            <a:ext cx="9687866" cy="450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9685" y="4645186"/>
            <a:ext cx="2213408"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449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оздать картинку,  которую можно вставить в презентацию и которая иллюстрировала следующий текст. По данным французского экономиста Жоржа Андериа, объем информации удвоился за 1500 лет от Иисуса Христа до Леонардо да Винчи, снова удвоился за 250 лет от Леонардо да Винчи до смерти И.С. Баха, удвоился опять к началу ХХ века , а за последние 5 лет было получено человечеством столько знаний, сколько наша цивилизация получила за 6000 предыдущих лет. на картинке дети разных эпох">
            <a:extLst>
              <a:ext uri="{FF2B5EF4-FFF2-40B4-BE49-F238E27FC236}">
                <a16:creationId xmlns:a16="http://schemas.microsoft.com/office/drawing/2014/main" id="{6F903289-AD66-26C2-33A7-832B7F771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84200"/>
            <a:ext cx="2654301" cy="23241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254500" y="3225800"/>
            <a:ext cx="4648200" cy="4597400"/>
          </a:xfrm>
          <a:prstGeom prst="rect">
            <a:avLst/>
          </a:prstGeom>
        </p:spPr>
        <p:txBody>
          <a:bodyPr lIns="0" tIns="0" rIns="0" bIns="0">
            <a:noAutofit/>
          </a:bodyPr>
          <a:lstStyle/>
          <a:p>
            <a:pPr indent="0"/>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      По </a:t>
            </a:r>
            <a:r>
              <a:rPr lang="ru-RU" b="1" dirty="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данным французского экономиста Жоржа </a:t>
            </a:r>
            <a:r>
              <a:rPr lang="ru-RU" b="1" dirty="0" err="1"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Андериа</a:t>
            </a:r>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 за </a:t>
            </a:r>
            <a:r>
              <a:rPr lang="ru-RU" b="1" dirty="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последние 5 лет было получено человечеством столько знаний, сколько наша цивилизация получила за 6000 предыдущих </a:t>
            </a:r>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лет, причем </a:t>
            </a:r>
            <a:r>
              <a:rPr lang="ru-RU" b="1" dirty="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за последние 6 </a:t>
            </a:r>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месяцев</a:t>
            </a:r>
          </a:p>
          <a:p>
            <a:pPr indent="0"/>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 </a:t>
            </a:r>
            <a:r>
              <a:rPr lang="ru-RU" b="1" dirty="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учёные узнали столько </a:t>
            </a:r>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же, </a:t>
            </a:r>
            <a:endPar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endParaRPr>
          </a:p>
          <a:p>
            <a:pPr indent="0"/>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сколько </a:t>
            </a:r>
            <a:r>
              <a:rPr lang="ru-RU" b="1" dirty="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за предыдущие </a:t>
            </a:r>
            <a:endPar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endParaRPr>
          </a:p>
          <a:p>
            <a:pPr indent="0"/>
            <a:r>
              <a:rPr lang="ru-RU" b="1" dirty="0" smtClean="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rPr>
              <a:t>5 лет </a:t>
            </a:r>
            <a:endParaRPr lang="ru" b="1" dirty="0">
              <a:solidFill>
                <a:schemeClr val="tx2">
                  <a:lumMod val="75000"/>
                </a:schemeClr>
              </a:solidFill>
              <a:latin typeface="Microsoft YaHei UI" panose="020B0503020204020204" pitchFamily="34" charset="-122"/>
              <a:ea typeface="Microsoft YaHei UI" panose="020B0503020204020204" pitchFamily="34" charset="-122"/>
              <a:cs typeface="Meiryo UI" panose="020B0604030504040204" pitchFamily="34" charset="-128"/>
            </a:endParaRPr>
          </a:p>
        </p:txBody>
      </p:sp>
      <p:sp>
        <p:nvSpPr>
          <p:cNvPr id="5" name="Прямоугольник 4">
            <a:extLst>
              <a:ext uri="{FF2B5EF4-FFF2-40B4-BE49-F238E27FC236}">
                <a16:creationId xmlns:a16="http://schemas.microsoft.com/office/drawing/2014/main" id="{81D815F2-0D5A-FEA9-10AC-5B17ABDF0318}"/>
              </a:ext>
            </a:extLst>
          </p:cNvPr>
          <p:cNvSpPr/>
          <p:nvPr/>
        </p:nvSpPr>
        <p:spPr>
          <a:xfrm>
            <a:off x="1265382" y="0"/>
            <a:ext cx="7943273" cy="1143000"/>
          </a:xfrm>
          <a:prstGeom prst="rect">
            <a:avLst/>
          </a:prstGeom>
        </p:spPr>
        <p:txBody>
          <a:bodyPr lIns="0" tIns="0" rIns="0" bIns="0">
            <a:noAutofit/>
          </a:bodyPr>
          <a:lstStyle/>
          <a:p>
            <a:pPr indent="-787400" algn="ctr">
              <a:lnSpc>
                <a:spcPts val="2160"/>
              </a:lnSpc>
              <a:spcAft>
                <a:spcPts val="1750"/>
              </a:spcAft>
            </a:pPr>
            <a:r>
              <a:rPr lang="ru-RU" altLang="zh-CN" sz="1800" b="1" dirty="0" smtClean="0">
                <a:solidFill>
                  <a:srgbClr val="02205F"/>
                </a:solidFill>
                <a:latin typeface="Trebuchet MS"/>
                <a:ea typeface="Trebuchet MS"/>
              </a:rPr>
              <a:t> </a:t>
            </a:r>
            <a:r>
              <a:rPr lang="ru-RU" altLang="zh-CN" sz="1800" b="1" dirty="0">
                <a:solidFill>
                  <a:srgbClr val="02205F"/>
                </a:solidFill>
                <a:latin typeface="Trebuchet MS"/>
                <a:ea typeface="Trebuchet MS"/>
              </a:rPr>
              <a:t/>
            </a:r>
            <a:br>
              <a:rPr lang="ru-RU" altLang="zh-CN" sz="1800" b="1" dirty="0">
                <a:solidFill>
                  <a:srgbClr val="02205F"/>
                </a:solidFill>
                <a:latin typeface="Trebuchet MS"/>
                <a:ea typeface="Trebuchet MS"/>
              </a:rPr>
            </a:br>
            <a:endParaRPr lang="ru" sz="1800" b="1" dirty="0">
              <a:solidFill>
                <a:srgbClr val="02205F"/>
              </a:solidFill>
              <a:latin typeface="Trebuchet MS"/>
            </a:endParaRPr>
          </a:p>
        </p:txBody>
      </p:sp>
      <p:pic>
        <p:nvPicPr>
          <p:cNvPr id="3076" name="Picture 4" descr="создать красочную картинку с учениками, иллюстрирующую в виде пирамиды,  что объем информации   увеличился в 2 раза за 1500лет,  затем за 250, затем за 150. На картинке показать, что за последние 5 лет информацию получили, как за 6000 лет ">
            <a:extLst>
              <a:ext uri="{FF2B5EF4-FFF2-40B4-BE49-F238E27FC236}">
                <a16:creationId xmlns:a16="http://schemas.microsoft.com/office/drawing/2014/main" id="{AE2F80CD-EEC3-A367-1FF9-197207F71E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858" y="253999"/>
            <a:ext cx="3622965" cy="362296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B7A1C536-5E9B-36A0-3BA3-C8079658F1F7}"/>
              </a:ext>
            </a:extLst>
          </p:cNvPr>
          <p:cNvSpPr/>
          <p:nvPr/>
        </p:nvSpPr>
        <p:spPr>
          <a:xfrm>
            <a:off x="646545" y="67598"/>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pic>
        <p:nvPicPr>
          <p:cNvPr id="6148" name="Picture 4" descr="иллюстрация для слайда в презентации на басню Крылова Мартышка и очки">
            <a:extLst>
              <a:ext uri="{FF2B5EF4-FFF2-40B4-BE49-F238E27FC236}">
                <a16:creationId xmlns:a16="http://schemas.microsoft.com/office/drawing/2014/main" id="{0D9934E3-AFDE-C42D-25D9-663CA68100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7014" y="106019"/>
            <a:ext cx="1906200" cy="19062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8DF367E2-945C-11E3-D286-832C960EC45B}"/>
              </a:ext>
              <a:ext uri="{C183D7F6-B498-43B3-948B-1728B52AA6E4}">
                <adec:decorative xmlns="" xmlns:adec="http://schemas.microsoft.com/office/drawing/2017/decorative" val="1"/>
              </a:ext>
            </a:extLst>
          </p:cNvPr>
          <p:cNvSpPr/>
          <p:nvPr/>
        </p:nvSpPr>
        <p:spPr>
          <a:xfrm>
            <a:off x="279400" y="241300"/>
            <a:ext cx="3403600" cy="1247118"/>
          </a:xfrm>
          <a:prstGeom prst="rect">
            <a:avLst/>
          </a:prstGeom>
        </p:spPr>
        <p:txBody>
          <a:bodyPr lIns="0" tIns="0" rIns="0" bIns="0">
            <a:noAutofit/>
          </a:bodyPr>
          <a:lstStyle/>
          <a:p>
            <a:pPr indent="-787400" algn="ctr">
              <a:lnSpc>
                <a:spcPts val="1400"/>
              </a:lnSpc>
            </a:pPr>
            <a:r>
              <a:rPr lang="ru-RU" sz="1400" b="1" dirty="0">
                <a:solidFill>
                  <a:schemeClr val="bg2">
                    <a:lumMod val="50000"/>
                  </a:schemeClr>
                </a:solidFill>
                <a:latin typeface="Trebuchet MS"/>
              </a:rPr>
              <a:t>Басня </a:t>
            </a:r>
            <a:r>
              <a:rPr lang="ru-RU" sz="1400" b="1" dirty="0" err="1" smtClean="0">
                <a:solidFill>
                  <a:schemeClr val="bg2">
                    <a:lumMod val="50000"/>
                  </a:schemeClr>
                </a:solidFill>
                <a:latin typeface="Trebuchet MS"/>
              </a:rPr>
              <a:t>И.Крылова</a:t>
            </a:r>
            <a:endParaRPr lang="ru-RU" sz="1400" b="1" dirty="0" smtClean="0">
              <a:solidFill>
                <a:schemeClr val="bg2">
                  <a:lumMod val="50000"/>
                </a:schemeClr>
              </a:solidFill>
              <a:latin typeface="Trebuchet MS"/>
            </a:endParaRPr>
          </a:p>
          <a:p>
            <a:pPr indent="-787400" algn="ctr">
              <a:lnSpc>
                <a:spcPts val="1400"/>
              </a:lnSpc>
            </a:pPr>
            <a:endParaRPr lang="ru-RU" sz="1600" b="1" dirty="0">
              <a:solidFill>
                <a:schemeClr val="bg2">
                  <a:lumMod val="50000"/>
                </a:schemeClr>
              </a:solidFill>
              <a:latin typeface="Trebuchet MS"/>
            </a:endParaRPr>
          </a:p>
          <a:p>
            <a:pPr indent="-787400" algn="ctr">
              <a:lnSpc>
                <a:spcPts val="1400"/>
              </a:lnSpc>
            </a:pPr>
            <a:r>
              <a:rPr lang="ru" sz="2400" b="1" dirty="0">
                <a:solidFill>
                  <a:schemeClr val="bg2">
                    <a:lumMod val="50000"/>
                  </a:schemeClr>
                </a:solidFill>
                <a:latin typeface="Tahoma"/>
              </a:rPr>
              <a:t>Мартышка и очки</a:t>
            </a:r>
          </a:p>
        </p:txBody>
      </p:sp>
      <p:pic>
        <p:nvPicPr>
          <p:cNvPr id="8" name="Мартышка и очки. Басня Крылова.">
            <a:hlinkClick r:id="" action="ppaction://media"/>
            <a:extLst>
              <a:ext uri="{FF2B5EF4-FFF2-40B4-BE49-F238E27FC236}">
                <a16:creationId xmlns:a16="http://schemas.microsoft.com/office/drawing/2014/main" id="{F8C6B638-52F4-4371-994A-467794B858DA}"/>
              </a:ext>
              <a:ext uri="{C183D7F6-B498-43B3-948B-1728B52AA6E4}">
                <adec:decorative xmlns="" xmlns:adec="http://schemas.microsoft.com/office/drawing/2017/decorative" val="0"/>
              </a:ext>
            </a:extLst>
          </p:cNvPr>
          <p:cNvPicPr>
            <a:picLocks noChangeAspect="1"/>
          </p:cNvPicPr>
          <p:nvPr>
            <a:videoFile r:link="rId1"/>
            <p:extLst>
              <p:ext uri="{DAA4B4D4-6D71-4841-9C94-3DE7FCFB9230}">
                <p14:media xmlns:p14="http://schemas.microsoft.com/office/powerpoint/2010/main" r:embed="rId2">
                  <p14:trim st="140"/>
                </p14:media>
              </p:ext>
            </p:extLst>
          </p:nvPr>
        </p:nvPicPr>
        <p:blipFill>
          <a:blip r:embed="rId5"/>
          <a:stretch>
            <a:fillRect/>
          </a:stretch>
        </p:blipFill>
        <p:spPr>
          <a:xfrm>
            <a:off x="442544" y="1488418"/>
            <a:ext cx="7230425" cy="54228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0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8300" y="254000"/>
            <a:ext cx="8280400" cy="2954655"/>
          </a:xfrm>
          <a:prstGeom prst="rect">
            <a:avLst/>
          </a:prstGeom>
        </p:spPr>
        <p:txBody>
          <a:bodyPr wrap="square">
            <a:spAutoFit/>
          </a:bodyPr>
          <a:lstStyle/>
          <a:p>
            <a:pPr algn="ctr"/>
            <a:r>
              <a:rPr lang="ru-RU" sz="2400" b="1" dirty="0">
                <a:solidFill>
                  <a:srgbClr val="002060"/>
                </a:solidFill>
              </a:rPr>
              <a:t>Функциональная</a:t>
            </a:r>
            <a:r>
              <a:rPr lang="ru-RU" sz="2400" dirty="0">
                <a:solidFill>
                  <a:srgbClr val="002060"/>
                </a:solidFill>
              </a:rPr>
              <a:t> </a:t>
            </a:r>
            <a:r>
              <a:rPr lang="ru-RU" sz="2400" b="1" dirty="0">
                <a:solidFill>
                  <a:srgbClr val="002060"/>
                </a:solidFill>
              </a:rPr>
              <a:t>грамотность</a:t>
            </a:r>
            <a:r>
              <a:rPr lang="ru-RU" sz="2400" dirty="0">
                <a:solidFill>
                  <a:srgbClr val="002060"/>
                </a:solidFill>
              </a:rPr>
              <a:t> – тот уровень образованности, который может быть достигнут  </a:t>
            </a:r>
            <a:r>
              <a:rPr lang="ru-RU" sz="2400" b="1" dirty="0">
                <a:solidFill>
                  <a:srgbClr val="002060"/>
                </a:solidFill>
              </a:rPr>
              <a:t>обучающимися</a:t>
            </a:r>
            <a:r>
              <a:rPr lang="ru-RU" sz="2400" dirty="0">
                <a:solidFill>
                  <a:srgbClr val="002060"/>
                </a:solidFill>
              </a:rPr>
              <a:t> за время обучения в школе, и предполагает способность человека решать стандартные жизненные задачи в различных сферах жизни и деятельности на основе преимущественно полученных знаний</a:t>
            </a:r>
            <a:r>
              <a:rPr lang="ru-RU" sz="2400" dirty="0" smtClean="0">
                <a:solidFill>
                  <a:srgbClr val="002060"/>
                </a:solidFill>
              </a:rPr>
              <a:t>.</a:t>
            </a:r>
          </a:p>
          <a:p>
            <a:endParaRPr lang="ru-RU" dirty="0">
              <a:solidFill>
                <a:srgbClr val="002060"/>
              </a:solidFill>
            </a:endParaRPr>
          </a:p>
        </p:txBody>
      </p:sp>
      <p:pic>
        <p:nvPicPr>
          <p:cNvPr id="3" name="Picture 2" descr="C:\Users\НАТАЛЬЯ\Downloads\mitsk-6.jpg"/>
          <p:cNvPicPr>
            <a:picLocks noChangeAspect="1" noChangeArrowheads="1"/>
          </p:cNvPicPr>
          <p:nvPr/>
        </p:nvPicPr>
        <p:blipFill>
          <a:blip r:embed="rId2"/>
          <a:srcRect/>
          <a:stretch>
            <a:fillRect/>
          </a:stretch>
        </p:blipFill>
        <p:spPr bwMode="auto">
          <a:xfrm>
            <a:off x="396528" y="3416300"/>
            <a:ext cx="4670772" cy="3162299"/>
          </a:xfrm>
          <a:prstGeom prst="rect">
            <a:avLst/>
          </a:prstGeom>
          <a:noFill/>
        </p:spPr>
      </p:pic>
    </p:spTree>
    <p:extLst>
      <p:ext uri="{BB962C8B-B14F-4D97-AF65-F5344CB8AC3E}">
        <p14:creationId xmlns:p14="http://schemas.microsoft.com/office/powerpoint/2010/main" val="258070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B7A1C536-5E9B-36A0-3BA3-C8079658F1F7}"/>
              </a:ext>
            </a:extLst>
          </p:cNvPr>
          <p:cNvSpPr/>
          <p:nvPr/>
        </p:nvSpPr>
        <p:spPr>
          <a:xfrm>
            <a:off x="762077" y="67598"/>
            <a:ext cx="6659419" cy="562221"/>
          </a:xfrm>
          <a:prstGeom prst="rect">
            <a:avLst/>
          </a:prstGeom>
        </p:spPr>
        <p:txBody>
          <a:bodyPr lIns="0" tIns="0" rIns="0" bIns="0">
            <a:noAutofit/>
          </a:bodyPr>
          <a:lstStyle/>
          <a:p>
            <a:pPr indent="-787400" algn="ctr">
              <a:spcAft>
                <a:spcPts val="1750"/>
              </a:spcAft>
            </a:pPr>
            <a:endParaRPr lang="ru" sz="1000" b="1" dirty="0">
              <a:solidFill>
                <a:srgbClr val="02205F"/>
              </a:solidFill>
              <a:latin typeface="Trebuchet MS"/>
            </a:endParaRPr>
          </a:p>
        </p:txBody>
      </p:sp>
      <p:pic>
        <p:nvPicPr>
          <p:cNvPr id="1026" name="Picture 2" descr="Мы имеем представление о геометрическом пространстве, но не знаем, как правильно разместить мебель в доме, какие варианты плиточной облицовки мы можем выбрать, исходя из имеющихся материалов. Мы любим мёд, но не знаем, верна ли информация о том, где он произведён (произрастают ли растения, указанные на этикетке, в данном регионе, да и вообще являются ли указанные растения медоносами). Мы знакомы с алгебраической и геометрической прогрессиями, изучаем основы экономики, но при ">
            <a:extLst>
              <a:ext uri="{FF2B5EF4-FFF2-40B4-BE49-F238E27FC236}">
                <a16:creationId xmlns:a16="http://schemas.microsoft.com/office/drawing/2014/main" id="{FA0A82B3-61AC-352E-601E-043164FE9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96" y="1739900"/>
            <a:ext cx="4629104" cy="421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Мы имеем представление о геометрическом пространстве, но не знаем, как правильно разместить мебель в доме, какие варианты плиточной облицовки мы можем выбрать, исходя из имеющихся материалов. Мы любим мёд, но не знаем, верна ли информация о том, где он произведён (произрастают ли растения, указанные на этикетке, в данном регионе, да и вообще являются ли указанные растения медоносами). Мы знакомы с алгебраической и геометрической прогрессиями, изучаем основы экономики, но при ">
            <a:extLst>
              <a:ext uri="{FF2B5EF4-FFF2-40B4-BE49-F238E27FC236}">
                <a16:creationId xmlns:a16="http://schemas.microsoft.com/office/drawing/2014/main" id="{D9CA4EF0-1DC2-462B-00F8-777783B1E1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9517" y="161149"/>
            <a:ext cx="3383959" cy="338395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a:extLst>
              <a:ext uri="{FF2B5EF4-FFF2-40B4-BE49-F238E27FC236}">
                <a16:creationId xmlns:a16="http://schemas.microsoft.com/office/drawing/2014/main" id="{92D97C1D-030C-E61A-C81B-199A56EF1C68}"/>
              </a:ext>
              <a:ext uri="{C183D7F6-B498-43B3-948B-1728B52AA6E4}">
                <adec:decorative xmlns="" xmlns:adec="http://schemas.microsoft.com/office/drawing/2017/decorative" val="1"/>
              </a:ext>
            </a:extLst>
          </p:cNvPr>
          <p:cNvSpPr/>
          <p:nvPr/>
        </p:nvSpPr>
        <p:spPr>
          <a:xfrm>
            <a:off x="162245" y="161148"/>
            <a:ext cx="5424588" cy="1337451"/>
          </a:xfrm>
          <a:prstGeom prst="rect">
            <a:avLst/>
          </a:prstGeom>
        </p:spPr>
        <p:txBody>
          <a:bodyPr lIns="0" tIns="0" rIns="0" bIns="0">
            <a:noAutofit/>
          </a:bodyPr>
          <a:lstStyle/>
          <a:p>
            <a:pPr indent="-720000" algn="ctr"/>
            <a:r>
              <a:rPr lang="ru" sz="2000" b="1" dirty="0">
                <a:solidFill>
                  <a:schemeClr val="bg2">
                    <a:lumMod val="50000"/>
                  </a:schemeClr>
                </a:solidFill>
                <a:latin typeface="Tahoma"/>
              </a:rPr>
              <a:t>Сознанием человека, котрый не привык воспринимать текст целостно, комплексно, критически </a:t>
            </a:r>
            <a:endParaRPr lang="ru" sz="2000" b="1" dirty="0" smtClean="0">
              <a:solidFill>
                <a:schemeClr val="bg2">
                  <a:lumMod val="50000"/>
                </a:schemeClr>
              </a:solidFill>
              <a:latin typeface="Tahoma"/>
            </a:endParaRPr>
          </a:p>
          <a:p>
            <a:pPr indent="-720000" algn="ctr"/>
            <a:r>
              <a:rPr lang="ru" sz="2000" b="1" dirty="0" smtClean="0">
                <a:solidFill>
                  <a:schemeClr val="bg2">
                    <a:lumMod val="50000"/>
                  </a:schemeClr>
                </a:solidFill>
                <a:latin typeface="Tahoma"/>
              </a:rPr>
              <a:t>легко </a:t>
            </a:r>
            <a:r>
              <a:rPr lang="ru" sz="2000" b="1" dirty="0">
                <a:solidFill>
                  <a:schemeClr val="bg2">
                    <a:lumMod val="50000"/>
                  </a:schemeClr>
                </a:solidFill>
                <a:latin typeface="Tahoma"/>
              </a:rPr>
              <a:t>манипулировать!</a:t>
            </a:r>
          </a:p>
        </p:txBody>
      </p:sp>
      <p:sp>
        <p:nvSpPr>
          <p:cNvPr id="3" name="Прямоугольник 2">
            <a:extLst>
              <a:ext uri="{FF2B5EF4-FFF2-40B4-BE49-F238E27FC236}">
                <a16:creationId xmlns:a16="http://schemas.microsoft.com/office/drawing/2014/main" id="{2AAE079D-B4CF-2E19-1A76-EECF8B6AE150}"/>
              </a:ext>
              <a:ext uri="{C183D7F6-B498-43B3-948B-1728B52AA6E4}">
                <adec:decorative xmlns="" xmlns:adec="http://schemas.microsoft.com/office/drawing/2017/decorative" val="1"/>
              </a:ext>
            </a:extLst>
          </p:cNvPr>
          <p:cNvSpPr/>
          <p:nvPr/>
        </p:nvSpPr>
        <p:spPr>
          <a:xfrm>
            <a:off x="5729517" y="3710144"/>
            <a:ext cx="3084283" cy="2449356"/>
          </a:xfrm>
          <a:prstGeom prst="rect">
            <a:avLst/>
          </a:prstGeom>
        </p:spPr>
        <p:txBody>
          <a:bodyPr lIns="0" tIns="0" rIns="0" bIns="0">
            <a:noAutofit/>
          </a:bodyPr>
          <a:lstStyle/>
          <a:p>
            <a:pPr indent="-787400" algn="ctr">
              <a:lnSpc>
                <a:spcPct val="150000"/>
              </a:lnSpc>
            </a:pPr>
            <a:r>
              <a:rPr lang="ru" sz="2000" b="1" dirty="0">
                <a:solidFill>
                  <a:schemeClr val="bg2">
                    <a:lumMod val="50000"/>
                  </a:schemeClr>
                </a:solidFill>
                <a:latin typeface="Tahoma"/>
              </a:rPr>
              <a:t>ЗАПРОС ОБЩЕСТВА НА ФУНКЦИОНАЛЬНО ГРАМОТНЫХ СПЕЦИАЛИСТОВ</a:t>
            </a:r>
          </a:p>
        </p:txBody>
      </p:sp>
    </p:spTree>
    <p:extLst>
      <p:ext uri="{BB962C8B-B14F-4D97-AF65-F5344CB8AC3E}">
        <p14:creationId xmlns:p14="http://schemas.microsoft.com/office/powerpoint/2010/main" val="2033947432"/>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1274</TotalTime>
  <Words>1813</Words>
  <Application>Microsoft Office PowerPoint</Application>
  <PresentationFormat>Экран (4:3)</PresentationFormat>
  <Paragraphs>179</Paragraphs>
  <Slides>32</Slides>
  <Notes>0</Notes>
  <HiddenSlides>0</HiddenSlides>
  <MMClips>1</MMClips>
  <ScaleCrop>false</ScaleCrop>
  <HeadingPairs>
    <vt:vector size="6" baseType="variant">
      <vt:variant>
        <vt:lpstr>Использованные шрифты</vt:lpstr>
      </vt:variant>
      <vt:variant>
        <vt:i4>17</vt:i4>
      </vt:variant>
      <vt:variant>
        <vt:lpstr>Тема</vt:lpstr>
      </vt:variant>
      <vt:variant>
        <vt:i4>1</vt:i4>
      </vt:variant>
      <vt:variant>
        <vt:lpstr>Заголовки слайдов</vt:lpstr>
      </vt:variant>
      <vt:variant>
        <vt:i4>32</vt:i4>
      </vt:variant>
    </vt:vector>
  </HeadingPairs>
  <TitlesOfParts>
    <vt:vector size="50" baseType="lpstr">
      <vt:lpstr>Batang</vt:lpstr>
      <vt:lpstr>Meiryo UI</vt:lpstr>
      <vt:lpstr>Microsoft YaHei UI</vt:lpstr>
      <vt:lpstr>Arial</vt:lpstr>
      <vt:lpstr>Arial Black</vt:lpstr>
      <vt:lpstr>Calibri</vt:lpstr>
      <vt:lpstr>Century Gothic</vt:lpstr>
      <vt:lpstr>DengXian</vt:lpstr>
      <vt:lpstr>Franklin Gothic Demi</vt:lpstr>
      <vt:lpstr>Helvetica</vt:lpstr>
      <vt:lpstr>Segoe UI Semibold</vt:lpstr>
      <vt:lpstr>Segoe UI Symbol</vt:lpstr>
      <vt:lpstr>Tahoma</vt:lpstr>
      <vt:lpstr>Times New Roman</vt:lpstr>
      <vt:lpstr>Trebuchet MS</vt:lpstr>
      <vt:lpstr>Wingdings</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itex</cp:lastModifiedBy>
  <cp:revision>202</cp:revision>
  <cp:lastPrinted>2024-03-28T21:47:37Z</cp:lastPrinted>
  <dcterms:modified xsi:type="dcterms:W3CDTF">2024-12-23T08:59:21Z</dcterms:modified>
</cp:coreProperties>
</file>